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2"/>
  </p:notesMasterIdLst>
  <p:sldIdLst>
    <p:sldId id="256" r:id="rId2"/>
    <p:sldId id="260" r:id="rId3"/>
    <p:sldId id="257" r:id="rId4"/>
    <p:sldId id="268" r:id="rId5"/>
    <p:sldId id="269" r:id="rId6"/>
    <p:sldId id="270" r:id="rId7"/>
    <p:sldId id="271" r:id="rId8"/>
    <p:sldId id="272" r:id="rId9"/>
    <p:sldId id="273" r:id="rId10"/>
    <p:sldId id="274" r:id="rId11"/>
    <p:sldId id="275" r:id="rId12"/>
    <p:sldId id="276" r:id="rId13"/>
    <p:sldId id="277" r:id="rId14"/>
    <p:sldId id="278" r:id="rId15"/>
    <p:sldId id="279" r:id="rId16"/>
    <p:sldId id="280" r:id="rId17"/>
    <p:sldId id="281" r:id="rId18"/>
    <p:sldId id="282" r:id="rId19"/>
    <p:sldId id="283" r:id="rId20"/>
    <p:sldId id="284" r:id="rId21"/>
    <p:sldId id="285" r:id="rId22"/>
    <p:sldId id="286" r:id="rId23"/>
    <p:sldId id="287" r:id="rId24"/>
    <p:sldId id="288" r:id="rId25"/>
    <p:sldId id="289" r:id="rId26"/>
    <p:sldId id="290" r:id="rId27"/>
    <p:sldId id="291" r:id="rId28"/>
    <p:sldId id="292" r:id="rId29"/>
    <p:sldId id="293" r:id="rId30"/>
    <p:sldId id="294" r:id="rId31"/>
    <p:sldId id="295" r:id="rId32"/>
    <p:sldId id="296" r:id="rId33"/>
    <p:sldId id="297" r:id="rId34"/>
    <p:sldId id="298" r:id="rId35"/>
    <p:sldId id="299" r:id="rId36"/>
    <p:sldId id="300" r:id="rId37"/>
    <p:sldId id="301" r:id="rId38"/>
    <p:sldId id="302" r:id="rId39"/>
    <p:sldId id="303" r:id="rId40"/>
    <p:sldId id="267" r:id="rId4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73C66"/>
    <a:srgbClr val="E2E6E7"/>
    <a:srgbClr val="CDCED0"/>
    <a:srgbClr val="DEE0DF"/>
    <a:srgbClr val="EAEBEE"/>
    <a:srgbClr val="999999"/>
    <a:srgbClr val="727480"/>
    <a:srgbClr val="A5ABBB"/>
    <a:srgbClr val="CDD5EA"/>
    <a:srgbClr val="30568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025" autoAdjust="0"/>
    <p:restoredTop sz="81016" autoAdjust="0"/>
  </p:normalViewPr>
  <p:slideViewPr>
    <p:cSldViewPr snapToGrid="0">
      <p:cViewPr varScale="1">
        <p:scale>
          <a:sx n="72" d="100"/>
          <a:sy n="72" d="100"/>
        </p:scale>
        <p:origin x="1651"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9510AE3-9BB3-4B9D-AB5E-175CDE47A71A}" type="datetimeFigureOut">
              <a:rPr lang="en-GB" smtClean="0"/>
              <a:t>26/07/2016</a:t>
            </a:fld>
            <a:endParaRPr lang="en-GB"/>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1D08F7A-09D8-4261-BBCD-804E2849D9E8}" type="slidenum">
              <a:rPr lang="en-GB" smtClean="0"/>
              <a:t>‹#›</a:t>
            </a:fld>
            <a:endParaRPr lang="en-GB"/>
          </a:p>
        </p:txBody>
      </p:sp>
    </p:spTree>
    <p:extLst>
      <p:ext uri="{BB962C8B-B14F-4D97-AF65-F5344CB8AC3E}">
        <p14:creationId xmlns:p14="http://schemas.microsoft.com/office/powerpoint/2010/main" val="30976502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GB" dirty="0" smtClean="0"/>
              <a:t>Before we begin in the office Linux if often likened to scene from Hamlet.</a:t>
            </a:r>
          </a:p>
          <a:p>
            <a:pPr marL="0" marR="0" indent="0" algn="l" defTabSz="457200" rtl="0" eaLnBrk="1" fontAlgn="auto" latinLnBrk="0" hangingPunct="1">
              <a:lnSpc>
                <a:spcPct val="100000"/>
              </a:lnSpc>
              <a:spcBef>
                <a:spcPts val="0"/>
              </a:spcBef>
              <a:spcAft>
                <a:spcPts val="0"/>
              </a:spcAft>
              <a:buClrTx/>
              <a:buSzTx/>
              <a:buFontTx/>
              <a:buNone/>
              <a:tabLst/>
              <a:defRPr/>
            </a:pPr>
            <a:r>
              <a:rPr lang="en-GB" dirty="0" smtClean="0"/>
              <a:t>Linux is not only case sensitive, but also follows exacting syntax meaning if you put in PUPPY tails when you only</a:t>
            </a:r>
            <a:r>
              <a:rPr lang="en-GB" baseline="0" dirty="0" smtClean="0"/>
              <a:t> need puppy tails, or the eye of newt goes in before the tears of a cat, either nothing will happen or something totally unexpected.</a:t>
            </a:r>
            <a:endParaRPr lang="en-GB" dirty="0" smtClean="0"/>
          </a:p>
          <a:p>
            <a:endParaRPr lang="en-GB" dirty="0"/>
          </a:p>
        </p:txBody>
      </p:sp>
      <p:sp>
        <p:nvSpPr>
          <p:cNvPr id="4" name="Slide Number Placeholder 3"/>
          <p:cNvSpPr>
            <a:spLocks noGrp="1"/>
          </p:cNvSpPr>
          <p:nvPr>
            <p:ph type="sldNum" sz="quarter" idx="10"/>
          </p:nvPr>
        </p:nvSpPr>
        <p:spPr/>
        <p:txBody>
          <a:bodyPr/>
          <a:lstStyle/>
          <a:p>
            <a:fld id="{71D08F7A-09D8-4261-BBCD-804E2849D9E8}" type="slidenum">
              <a:rPr lang="en-GB" smtClean="0"/>
              <a:t>3</a:t>
            </a:fld>
            <a:endParaRPr lang="en-GB"/>
          </a:p>
        </p:txBody>
      </p:sp>
    </p:spTree>
    <p:extLst>
      <p:ext uri="{BB962C8B-B14F-4D97-AF65-F5344CB8AC3E}">
        <p14:creationId xmlns:p14="http://schemas.microsoft.com/office/powerpoint/2010/main" val="5434989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71D08F7A-09D8-4261-BBCD-804E2849D9E8}" type="slidenum">
              <a:rPr lang="en-GB" smtClean="0"/>
              <a:t>12</a:t>
            </a:fld>
            <a:endParaRPr lang="en-GB"/>
          </a:p>
        </p:txBody>
      </p:sp>
    </p:spTree>
    <p:extLst>
      <p:ext uri="{BB962C8B-B14F-4D97-AF65-F5344CB8AC3E}">
        <p14:creationId xmlns:p14="http://schemas.microsoft.com/office/powerpoint/2010/main" val="11010890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71D08F7A-09D8-4261-BBCD-804E2849D9E8}" type="slidenum">
              <a:rPr lang="en-GB" smtClean="0"/>
              <a:t>13</a:t>
            </a:fld>
            <a:endParaRPr lang="en-GB"/>
          </a:p>
        </p:txBody>
      </p:sp>
    </p:spTree>
    <p:extLst>
      <p:ext uri="{BB962C8B-B14F-4D97-AF65-F5344CB8AC3E}">
        <p14:creationId xmlns:p14="http://schemas.microsoft.com/office/powerpoint/2010/main" val="26866173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71D08F7A-09D8-4261-BBCD-804E2849D9E8}" type="slidenum">
              <a:rPr lang="en-GB" smtClean="0"/>
              <a:t>14</a:t>
            </a:fld>
            <a:endParaRPr lang="en-GB"/>
          </a:p>
        </p:txBody>
      </p:sp>
    </p:spTree>
    <p:extLst>
      <p:ext uri="{BB962C8B-B14F-4D97-AF65-F5344CB8AC3E}">
        <p14:creationId xmlns:p14="http://schemas.microsoft.com/office/powerpoint/2010/main" val="32024431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71D08F7A-09D8-4261-BBCD-804E2849D9E8}" type="slidenum">
              <a:rPr lang="en-GB" smtClean="0"/>
              <a:t>15</a:t>
            </a:fld>
            <a:endParaRPr lang="en-GB"/>
          </a:p>
        </p:txBody>
      </p:sp>
    </p:spTree>
    <p:extLst>
      <p:ext uri="{BB962C8B-B14F-4D97-AF65-F5344CB8AC3E}">
        <p14:creationId xmlns:p14="http://schemas.microsoft.com/office/powerpoint/2010/main" val="7574333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Highlight</a:t>
            </a:r>
            <a:r>
              <a:rPr lang="en-GB" baseline="0" dirty="0" smtClean="0"/>
              <a:t> the space in the CD .. Command and that .. Means the parent directory</a:t>
            </a:r>
          </a:p>
          <a:p>
            <a:endParaRPr lang="en-GB" baseline="0" dirty="0" smtClean="0"/>
          </a:p>
          <a:p>
            <a:r>
              <a:rPr lang="en-GB" baseline="0" dirty="0" smtClean="0"/>
              <a:t>Advise that they might need to use shift+| or ¬ to get the ~</a:t>
            </a:r>
            <a:endParaRPr lang="en-GB" dirty="0" smtClean="0"/>
          </a:p>
          <a:p>
            <a:endParaRPr lang="en-GB" dirty="0"/>
          </a:p>
        </p:txBody>
      </p:sp>
      <p:sp>
        <p:nvSpPr>
          <p:cNvPr id="4" name="Slide Number Placeholder 3"/>
          <p:cNvSpPr>
            <a:spLocks noGrp="1"/>
          </p:cNvSpPr>
          <p:nvPr>
            <p:ph type="sldNum" sz="quarter" idx="10"/>
          </p:nvPr>
        </p:nvSpPr>
        <p:spPr/>
        <p:txBody>
          <a:bodyPr/>
          <a:lstStyle/>
          <a:p>
            <a:fld id="{71D08F7A-09D8-4261-BBCD-804E2849D9E8}" type="slidenum">
              <a:rPr lang="en-GB" smtClean="0"/>
              <a:t>16</a:t>
            </a:fld>
            <a:endParaRPr lang="en-GB"/>
          </a:p>
        </p:txBody>
      </p:sp>
    </p:spTree>
    <p:extLst>
      <p:ext uri="{BB962C8B-B14F-4D97-AF65-F5344CB8AC3E}">
        <p14:creationId xmlns:p14="http://schemas.microsoft.com/office/powerpoint/2010/main" val="38219822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71D08F7A-09D8-4261-BBCD-804E2849D9E8}" type="slidenum">
              <a:rPr lang="en-GB" smtClean="0"/>
              <a:t>17</a:t>
            </a:fld>
            <a:endParaRPr lang="en-GB"/>
          </a:p>
        </p:txBody>
      </p:sp>
    </p:spTree>
    <p:extLst>
      <p:ext uri="{BB962C8B-B14F-4D97-AF65-F5344CB8AC3E}">
        <p14:creationId xmlns:p14="http://schemas.microsoft.com/office/powerpoint/2010/main" val="2883806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71D08F7A-09D8-4261-BBCD-804E2849D9E8}" type="slidenum">
              <a:rPr lang="en-GB" smtClean="0"/>
              <a:t>18</a:t>
            </a:fld>
            <a:endParaRPr lang="en-GB"/>
          </a:p>
        </p:txBody>
      </p:sp>
    </p:spTree>
    <p:extLst>
      <p:ext uri="{BB962C8B-B14F-4D97-AF65-F5344CB8AC3E}">
        <p14:creationId xmlns:p14="http://schemas.microsoft.com/office/powerpoint/2010/main" val="13172022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71D08F7A-09D8-4261-BBCD-804E2849D9E8}" type="slidenum">
              <a:rPr lang="en-GB" smtClean="0"/>
              <a:t>19</a:t>
            </a:fld>
            <a:endParaRPr lang="en-GB"/>
          </a:p>
        </p:txBody>
      </p:sp>
    </p:spTree>
    <p:extLst>
      <p:ext uri="{BB962C8B-B14F-4D97-AF65-F5344CB8AC3E}">
        <p14:creationId xmlns:p14="http://schemas.microsoft.com/office/powerpoint/2010/main" val="2424917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smtClean="0"/>
              <a:t>This is assuming</a:t>
            </a:r>
            <a:r>
              <a:rPr lang="en-GB" baseline="0" dirty="0" smtClean="0"/>
              <a:t> that the directory doesn’t all ready exist</a:t>
            </a:r>
            <a:endParaRPr lang="en-GB" dirty="0" smtClean="0"/>
          </a:p>
          <a:p>
            <a:endParaRPr lang="en-GB" dirty="0"/>
          </a:p>
        </p:txBody>
      </p:sp>
      <p:sp>
        <p:nvSpPr>
          <p:cNvPr id="4" name="Slide Number Placeholder 3"/>
          <p:cNvSpPr>
            <a:spLocks noGrp="1"/>
          </p:cNvSpPr>
          <p:nvPr>
            <p:ph type="sldNum" sz="quarter" idx="10"/>
          </p:nvPr>
        </p:nvSpPr>
        <p:spPr/>
        <p:txBody>
          <a:bodyPr/>
          <a:lstStyle/>
          <a:p>
            <a:fld id="{71D08F7A-09D8-4261-BBCD-804E2849D9E8}" type="slidenum">
              <a:rPr lang="en-GB" smtClean="0"/>
              <a:t>20</a:t>
            </a:fld>
            <a:endParaRPr lang="en-GB"/>
          </a:p>
        </p:txBody>
      </p:sp>
    </p:spTree>
    <p:extLst>
      <p:ext uri="{BB962C8B-B14F-4D97-AF65-F5344CB8AC3E}">
        <p14:creationId xmlns:p14="http://schemas.microsoft.com/office/powerpoint/2010/main" val="36727129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71D08F7A-09D8-4261-BBCD-804E2849D9E8}" type="slidenum">
              <a:rPr lang="en-GB" smtClean="0"/>
              <a:t>21</a:t>
            </a:fld>
            <a:endParaRPr lang="en-GB"/>
          </a:p>
        </p:txBody>
      </p:sp>
    </p:spTree>
    <p:extLst>
      <p:ext uri="{BB962C8B-B14F-4D97-AF65-F5344CB8AC3E}">
        <p14:creationId xmlns:p14="http://schemas.microsoft.com/office/powerpoint/2010/main" val="1112805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Win &amp; Mac are</a:t>
            </a:r>
            <a:r>
              <a:rPr lang="en-GB" baseline="0" dirty="0" smtClean="0"/>
              <a:t> entirely GUI.  </a:t>
            </a:r>
          </a:p>
          <a:p>
            <a:r>
              <a:rPr lang="en-GB" baseline="0" dirty="0" smtClean="0"/>
              <a:t>Linux Command line is the first stepping stone to the HPC systems at NBI</a:t>
            </a:r>
            <a:endParaRPr lang="en-GB" dirty="0" smtClean="0"/>
          </a:p>
          <a:p>
            <a:endParaRPr lang="en-GB" dirty="0"/>
          </a:p>
        </p:txBody>
      </p:sp>
      <p:sp>
        <p:nvSpPr>
          <p:cNvPr id="4" name="Slide Number Placeholder 3"/>
          <p:cNvSpPr>
            <a:spLocks noGrp="1"/>
          </p:cNvSpPr>
          <p:nvPr>
            <p:ph type="sldNum" sz="quarter" idx="10"/>
          </p:nvPr>
        </p:nvSpPr>
        <p:spPr/>
        <p:txBody>
          <a:bodyPr/>
          <a:lstStyle/>
          <a:p>
            <a:fld id="{71D08F7A-09D8-4261-BBCD-804E2849D9E8}" type="slidenum">
              <a:rPr lang="en-GB" smtClean="0"/>
              <a:t>4</a:t>
            </a:fld>
            <a:endParaRPr lang="en-GB"/>
          </a:p>
        </p:txBody>
      </p:sp>
    </p:spTree>
    <p:extLst>
      <p:ext uri="{BB962C8B-B14F-4D97-AF65-F5344CB8AC3E}">
        <p14:creationId xmlns:p14="http://schemas.microsoft.com/office/powerpoint/2010/main" val="2483477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71D08F7A-09D8-4261-BBCD-804E2849D9E8}" type="slidenum">
              <a:rPr lang="en-GB" smtClean="0"/>
              <a:t>22</a:t>
            </a:fld>
            <a:endParaRPr lang="en-GB"/>
          </a:p>
        </p:txBody>
      </p:sp>
    </p:spTree>
    <p:extLst>
      <p:ext uri="{BB962C8B-B14F-4D97-AF65-F5344CB8AC3E}">
        <p14:creationId xmlns:p14="http://schemas.microsoft.com/office/powerpoint/2010/main" val="32944277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71D08F7A-09D8-4261-BBCD-804E2849D9E8}" type="slidenum">
              <a:rPr lang="en-GB" smtClean="0"/>
              <a:t>23</a:t>
            </a:fld>
            <a:endParaRPr lang="en-GB"/>
          </a:p>
        </p:txBody>
      </p:sp>
    </p:spTree>
    <p:extLst>
      <p:ext uri="{BB962C8B-B14F-4D97-AF65-F5344CB8AC3E}">
        <p14:creationId xmlns:p14="http://schemas.microsoft.com/office/powerpoint/2010/main" val="391987859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71D08F7A-09D8-4261-BBCD-804E2849D9E8}" type="slidenum">
              <a:rPr lang="en-GB" smtClean="0"/>
              <a:t>24</a:t>
            </a:fld>
            <a:endParaRPr lang="en-GB"/>
          </a:p>
        </p:txBody>
      </p:sp>
    </p:spTree>
    <p:extLst>
      <p:ext uri="{BB962C8B-B14F-4D97-AF65-F5344CB8AC3E}">
        <p14:creationId xmlns:p14="http://schemas.microsoft.com/office/powerpoint/2010/main" val="27645855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71D08F7A-09D8-4261-BBCD-804E2849D9E8}" type="slidenum">
              <a:rPr lang="en-GB" smtClean="0"/>
              <a:t>25</a:t>
            </a:fld>
            <a:endParaRPr lang="en-GB"/>
          </a:p>
        </p:txBody>
      </p:sp>
    </p:spTree>
    <p:extLst>
      <p:ext uri="{BB962C8B-B14F-4D97-AF65-F5344CB8AC3E}">
        <p14:creationId xmlns:p14="http://schemas.microsoft.com/office/powerpoint/2010/main" val="206035536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71D08F7A-09D8-4261-BBCD-804E2849D9E8}" type="slidenum">
              <a:rPr lang="en-GB" smtClean="0"/>
              <a:t>26</a:t>
            </a:fld>
            <a:endParaRPr lang="en-GB"/>
          </a:p>
        </p:txBody>
      </p:sp>
    </p:spTree>
    <p:extLst>
      <p:ext uri="{BB962C8B-B14F-4D97-AF65-F5344CB8AC3E}">
        <p14:creationId xmlns:p14="http://schemas.microsoft.com/office/powerpoint/2010/main" val="82955044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71D08F7A-09D8-4261-BBCD-804E2849D9E8}" type="slidenum">
              <a:rPr lang="en-GB" smtClean="0"/>
              <a:t>27</a:t>
            </a:fld>
            <a:endParaRPr lang="en-GB"/>
          </a:p>
        </p:txBody>
      </p:sp>
    </p:spTree>
    <p:extLst>
      <p:ext uri="{BB962C8B-B14F-4D97-AF65-F5344CB8AC3E}">
        <p14:creationId xmlns:p14="http://schemas.microsoft.com/office/powerpoint/2010/main" val="162153304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71D08F7A-09D8-4261-BBCD-804E2849D9E8}" type="slidenum">
              <a:rPr lang="en-GB" smtClean="0"/>
              <a:t>28</a:t>
            </a:fld>
            <a:endParaRPr lang="en-GB"/>
          </a:p>
        </p:txBody>
      </p:sp>
    </p:spTree>
    <p:extLst>
      <p:ext uri="{BB962C8B-B14F-4D97-AF65-F5344CB8AC3E}">
        <p14:creationId xmlns:p14="http://schemas.microsoft.com/office/powerpoint/2010/main" val="245587130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71D08F7A-09D8-4261-BBCD-804E2849D9E8}" type="slidenum">
              <a:rPr lang="en-GB" smtClean="0"/>
              <a:t>29</a:t>
            </a:fld>
            <a:endParaRPr lang="en-GB"/>
          </a:p>
        </p:txBody>
      </p:sp>
    </p:spTree>
    <p:extLst>
      <p:ext uri="{BB962C8B-B14F-4D97-AF65-F5344CB8AC3E}">
        <p14:creationId xmlns:p14="http://schemas.microsoft.com/office/powerpoint/2010/main" val="376703743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71D08F7A-09D8-4261-BBCD-804E2849D9E8}" type="slidenum">
              <a:rPr lang="en-GB" smtClean="0"/>
              <a:t>30</a:t>
            </a:fld>
            <a:endParaRPr lang="en-GB"/>
          </a:p>
        </p:txBody>
      </p:sp>
    </p:spTree>
    <p:extLst>
      <p:ext uri="{BB962C8B-B14F-4D97-AF65-F5344CB8AC3E}">
        <p14:creationId xmlns:p14="http://schemas.microsoft.com/office/powerpoint/2010/main" val="211654383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71D08F7A-09D8-4261-BBCD-804E2849D9E8}" type="slidenum">
              <a:rPr lang="en-GB" smtClean="0"/>
              <a:t>31</a:t>
            </a:fld>
            <a:endParaRPr lang="en-GB"/>
          </a:p>
        </p:txBody>
      </p:sp>
    </p:spTree>
    <p:extLst>
      <p:ext uri="{BB962C8B-B14F-4D97-AF65-F5344CB8AC3E}">
        <p14:creationId xmlns:p14="http://schemas.microsoft.com/office/powerpoint/2010/main" val="2874169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Win &amp; Mac are</a:t>
            </a:r>
            <a:r>
              <a:rPr lang="en-GB" baseline="0" dirty="0" smtClean="0"/>
              <a:t> entirely GUI.  </a:t>
            </a:r>
          </a:p>
          <a:p>
            <a:r>
              <a:rPr lang="en-GB" baseline="0" smtClean="0"/>
              <a:t>Linux Command line is the first stepping stone to the HPC systems at NBI</a:t>
            </a:r>
            <a:endParaRPr lang="en-GB" smtClean="0"/>
          </a:p>
          <a:p>
            <a:endParaRPr lang="en-GB"/>
          </a:p>
        </p:txBody>
      </p:sp>
      <p:sp>
        <p:nvSpPr>
          <p:cNvPr id="4" name="Slide Number Placeholder 3"/>
          <p:cNvSpPr>
            <a:spLocks noGrp="1"/>
          </p:cNvSpPr>
          <p:nvPr>
            <p:ph type="sldNum" sz="quarter" idx="10"/>
          </p:nvPr>
        </p:nvSpPr>
        <p:spPr/>
        <p:txBody>
          <a:bodyPr/>
          <a:lstStyle/>
          <a:p>
            <a:fld id="{71D08F7A-09D8-4261-BBCD-804E2849D9E8}" type="slidenum">
              <a:rPr lang="en-GB" smtClean="0"/>
              <a:t>5</a:t>
            </a:fld>
            <a:endParaRPr lang="en-GB"/>
          </a:p>
        </p:txBody>
      </p:sp>
    </p:spTree>
    <p:extLst>
      <p:ext uri="{BB962C8B-B14F-4D97-AF65-F5344CB8AC3E}">
        <p14:creationId xmlns:p14="http://schemas.microsoft.com/office/powerpoint/2010/main" val="60476715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71D08F7A-09D8-4261-BBCD-804E2849D9E8}" type="slidenum">
              <a:rPr lang="en-GB" smtClean="0"/>
              <a:t>32</a:t>
            </a:fld>
            <a:endParaRPr lang="en-GB"/>
          </a:p>
        </p:txBody>
      </p:sp>
    </p:spTree>
    <p:extLst>
      <p:ext uri="{BB962C8B-B14F-4D97-AF65-F5344CB8AC3E}">
        <p14:creationId xmlns:p14="http://schemas.microsoft.com/office/powerpoint/2010/main" val="179464660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71D08F7A-09D8-4261-BBCD-804E2849D9E8}" type="slidenum">
              <a:rPr lang="en-GB" smtClean="0"/>
              <a:t>33</a:t>
            </a:fld>
            <a:endParaRPr lang="en-GB"/>
          </a:p>
        </p:txBody>
      </p:sp>
    </p:spTree>
    <p:extLst>
      <p:ext uri="{BB962C8B-B14F-4D97-AF65-F5344CB8AC3E}">
        <p14:creationId xmlns:p14="http://schemas.microsoft.com/office/powerpoint/2010/main" val="69056125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71D08F7A-09D8-4261-BBCD-804E2849D9E8}" type="slidenum">
              <a:rPr lang="en-GB" smtClean="0"/>
              <a:t>34</a:t>
            </a:fld>
            <a:endParaRPr lang="en-GB"/>
          </a:p>
        </p:txBody>
      </p:sp>
    </p:spTree>
    <p:extLst>
      <p:ext uri="{BB962C8B-B14F-4D97-AF65-F5344CB8AC3E}">
        <p14:creationId xmlns:p14="http://schemas.microsoft.com/office/powerpoint/2010/main" val="233010533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71D08F7A-09D8-4261-BBCD-804E2849D9E8}" type="slidenum">
              <a:rPr lang="en-GB" smtClean="0"/>
              <a:t>35</a:t>
            </a:fld>
            <a:endParaRPr lang="en-GB"/>
          </a:p>
        </p:txBody>
      </p:sp>
    </p:spTree>
    <p:extLst>
      <p:ext uri="{BB962C8B-B14F-4D97-AF65-F5344CB8AC3E}">
        <p14:creationId xmlns:p14="http://schemas.microsoft.com/office/powerpoint/2010/main" val="336245685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Could do with some words of advice/caution when using '</a:t>
            </a:r>
            <a:r>
              <a:rPr lang="en-GB" dirty="0" err="1" smtClean="0"/>
              <a:t>rm</a:t>
            </a:r>
            <a:r>
              <a:rPr lang="en-GB" dirty="0" smtClean="0"/>
              <a:t>', especially with wildcards.  e.g. take extra care when deleting relative paths, even the in the current </a:t>
            </a:r>
            <a:r>
              <a:rPr lang="en-GB" dirty="0" err="1" smtClean="0"/>
              <a:t>dir</a:t>
            </a:r>
            <a:r>
              <a:rPr lang="en-GB" dirty="0" smtClean="0"/>
              <a:t>, in case you are not where you think you are.  Use '</a:t>
            </a:r>
            <a:r>
              <a:rPr lang="en-GB" dirty="0" err="1" smtClean="0"/>
              <a:t>pwd</a:t>
            </a:r>
            <a:r>
              <a:rPr lang="en-GB" dirty="0" smtClean="0"/>
              <a:t>' to check if necessary. </a:t>
            </a:r>
          </a:p>
          <a:p>
            <a:endParaRPr lang="en-GB" dirty="0" smtClean="0"/>
          </a:p>
          <a:p>
            <a:r>
              <a:rPr lang="en-GB" dirty="0" smtClean="0"/>
              <a:t>Also, the carpenter's rule .... "measure twice, cut once" ... check your command, flags and paths twice before you hit the enter key.</a:t>
            </a:r>
            <a:endParaRPr lang="en-GB" dirty="0"/>
          </a:p>
        </p:txBody>
      </p:sp>
      <p:sp>
        <p:nvSpPr>
          <p:cNvPr id="4" name="Slide Number Placeholder 3"/>
          <p:cNvSpPr>
            <a:spLocks noGrp="1"/>
          </p:cNvSpPr>
          <p:nvPr>
            <p:ph type="sldNum" sz="quarter" idx="10"/>
          </p:nvPr>
        </p:nvSpPr>
        <p:spPr/>
        <p:txBody>
          <a:bodyPr/>
          <a:lstStyle/>
          <a:p>
            <a:fld id="{71D08F7A-09D8-4261-BBCD-804E2849D9E8}" type="slidenum">
              <a:rPr lang="en-GB" smtClean="0"/>
              <a:t>36</a:t>
            </a:fld>
            <a:endParaRPr lang="en-GB"/>
          </a:p>
        </p:txBody>
      </p:sp>
    </p:spTree>
    <p:extLst>
      <p:ext uri="{BB962C8B-B14F-4D97-AF65-F5344CB8AC3E}">
        <p14:creationId xmlns:p14="http://schemas.microsoft.com/office/powerpoint/2010/main" val="350371478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Could do with some words of advice/caution when using '</a:t>
            </a:r>
            <a:r>
              <a:rPr lang="en-GB" dirty="0" err="1" smtClean="0"/>
              <a:t>rm</a:t>
            </a:r>
            <a:r>
              <a:rPr lang="en-GB" dirty="0" smtClean="0"/>
              <a:t>', especially with wildcards.  e.g. take extra care when deleting relative paths, even the in the current </a:t>
            </a:r>
            <a:r>
              <a:rPr lang="en-GB" dirty="0" err="1" smtClean="0"/>
              <a:t>dir</a:t>
            </a:r>
            <a:r>
              <a:rPr lang="en-GB" dirty="0" smtClean="0"/>
              <a:t>, in case you are not where you think you are.  Use '</a:t>
            </a:r>
            <a:r>
              <a:rPr lang="en-GB" dirty="0" err="1" smtClean="0"/>
              <a:t>pwd</a:t>
            </a:r>
            <a:r>
              <a:rPr lang="en-GB" dirty="0" smtClean="0"/>
              <a:t>' to check if necessary. </a:t>
            </a:r>
          </a:p>
          <a:p>
            <a:endParaRPr lang="en-GB" dirty="0" smtClean="0"/>
          </a:p>
          <a:p>
            <a:r>
              <a:rPr lang="en-GB" dirty="0" smtClean="0"/>
              <a:t>Also, the carpenter's rule .... "measure twice, cut once" ... </a:t>
            </a:r>
            <a:r>
              <a:rPr lang="en-GB" smtClean="0"/>
              <a:t>check your command, flags and paths twice before you hit the enter key.</a:t>
            </a:r>
            <a:endParaRPr lang="en-GB" dirty="0"/>
          </a:p>
        </p:txBody>
      </p:sp>
      <p:sp>
        <p:nvSpPr>
          <p:cNvPr id="4" name="Slide Number Placeholder 3"/>
          <p:cNvSpPr>
            <a:spLocks noGrp="1"/>
          </p:cNvSpPr>
          <p:nvPr>
            <p:ph type="sldNum" sz="quarter" idx="10"/>
          </p:nvPr>
        </p:nvSpPr>
        <p:spPr/>
        <p:txBody>
          <a:bodyPr/>
          <a:lstStyle/>
          <a:p>
            <a:fld id="{71D08F7A-09D8-4261-BBCD-804E2849D9E8}" type="slidenum">
              <a:rPr lang="en-GB" smtClean="0"/>
              <a:t>37</a:t>
            </a:fld>
            <a:endParaRPr lang="en-GB"/>
          </a:p>
        </p:txBody>
      </p:sp>
    </p:spTree>
    <p:extLst>
      <p:ext uri="{BB962C8B-B14F-4D97-AF65-F5344CB8AC3E}">
        <p14:creationId xmlns:p14="http://schemas.microsoft.com/office/powerpoint/2010/main" val="259684866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71D08F7A-09D8-4261-BBCD-804E2849D9E8}" type="slidenum">
              <a:rPr lang="en-GB" smtClean="0"/>
              <a:t>38</a:t>
            </a:fld>
            <a:endParaRPr lang="en-GB"/>
          </a:p>
        </p:txBody>
      </p:sp>
    </p:spTree>
    <p:extLst>
      <p:ext uri="{BB962C8B-B14F-4D97-AF65-F5344CB8AC3E}">
        <p14:creationId xmlns:p14="http://schemas.microsoft.com/office/powerpoint/2010/main" val="364302736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71D08F7A-09D8-4261-BBCD-804E2849D9E8}" type="slidenum">
              <a:rPr lang="en-GB" smtClean="0"/>
              <a:t>39</a:t>
            </a:fld>
            <a:endParaRPr lang="en-GB"/>
          </a:p>
        </p:txBody>
      </p:sp>
    </p:spTree>
    <p:extLst>
      <p:ext uri="{BB962C8B-B14F-4D97-AF65-F5344CB8AC3E}">
        <p14:creationId xmlns:p14="http://schemas.microsoft.com/office/powerpoint/2010/main" val="40371009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They have the option of playing with the commands as I talk about them or waiting to use them at the exercise</a:t>
            </a:r>
            <a:r>
              <a:rPr lang="en-GB" baseline="0" dirty="0" smtClean="0"/>
              <a:t> step.</a:t>
            </a:r>
          </a:p>
          <a:p>
            <a:endParaRPr lang="en-GB" baseline="0" dirty="0" smtClean="0"/>
          </a:p>
          <a:p>
            <a:r>
              <a:rPr lang="en-GB" baseline="0" dirty="0" smtClean="0"/>
              <a:t>Either way note that Linux is case sensitive</a:t>
            </a:r>
          </a:p>
          <a:p>
            <a:endParaRPr lang="en-GB" dirty="0"/>
          </a:p>
        </p:txBody>
      </p:sp>
      <p:sp>
        <p:nvSpPr>
          <p:cNvPr id="4" name="Slide Number Placeholder 3"/>
          <p:cNvSpPr>
            <a:spLocks noGrp="1"/>
          </p:cNvSpPr>
          <p:nvPr>
            <p:ph type="sldNum" sz="quarter" idx="10"/>
          </p:nvPr>
        </p:nvSpPr>
        <p:spPr/>
        <p:txBody>
          <a:bodyPr/>
          <a:lstStyle/>
          <a:p>
            <a:fld id="{71D08F7A-09D8-4261-BBCD-804E2849D9E8}" type="slidenum">
              <a:rPr lang="en-GB" smtClean="0"/>
              <a:t>6</a:t>
            </a:fld>
            <a:endParaRPr lang="en-GB"/>
          </a:p>
        </p:txBody>
      </p:sp>
    </p:spTree>
    <p:extLst>
      <p:ext uri="{BB962C8B-B14F-4D97-AF65-F5344CB8AC3E}">
        <p14:creationId xmlns:p14="http://schemas.microsoft.com/office/powerpoint/2010/main" val="19732905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71D08F7A-09D8-4261-BBCD-804E2849D9E8}" type="slidenum">
              <a:rPr lang="en-GB" smtClean="0"/>
              <a:t>7</a:t>
            </a:fld>
            <a:endParaRPr lang="en-GB"/>
          </a:p>
        </p:txBody>
      </p:sp>
    </p:spTree>
    <p:extLst>
      <p:ext uri="{BB962C8B-B14F-4D97-AF65-F5344CB8AC3E}">
        <p14:creationId xmlns:p14="http://schemas.microsoft.com/office/powerpoint/2010/main" val="24741959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smtClean="0"/>
              <a:t>Highlight the PWD command,</a:t>
            </a:r>
            <a:r>
              <a:rPr lang="en-GB" baseline="0" dirty="0" smtClean="0"/>
              <a:t> LS command and MAN command</a:t>
            </a:r>
            <a:endParaRPr lang="en-GB" dirty="0" smtClean="0"/>
          </a:p>
          <a:p>
            <a:endParaRPr lang="en-GB" dirty="0"/>
          </a:p>
        </p:txBody>
      </p:sp>
      <p:sp>
        <p:nvSpPr>
          <p:cNvPr id="4" name="Slide Number Placeholder 3"/>
          <p:cNvSpPr>
            <a:spLocks noGrp="1"/>
          </p:cNvSpPr>
          <p:nvPr>
            <p:ph type="sldNum" sz="quarter" idx="10"/>
          </p:nvPr>
        </p:nvSpPr>
        <p:spPr/>
        <p:txBody>
          <a:bodyPr/>
          <a:lstStyle/>
          <a:p>
            <a:fld id="{71D08F7A-09D8-4261-BBCD-804E2849D9E8}" type="slidenum">
              <a:rPr lang="en-GB" smtClean="0"/>
              <a:t>8</a:t>
            </a:fld>
            <a:endParaRPr lang="en-GB"/>
          </a:p>
        </p:txBody>
      </p:sp>
    </p:spTree>
    <p:extLst>
      <p:ext uri="{BB962C8B-B14F-4D97-AF65-F5344CB8AC3E}">
        <p14:creationId xmlns:p14="http://schemas.microsoft.com/office/powerpoint/2010/main" val="11408782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71D08F7A-09D8-4261-BBCD-804E2849D9E8}" type="slidenum">
              <a:rPr lang="en-GB" smtClean="0"/>
              <a:t>9</a:t>
            </a:fld>
            <a:endParaRPr lang="en-GB"/>
          </a:p>
        </p:txBody>
      </p:sp>
    </p:spTree>
    <p:extLst>
      <p:ext uri="{BB962C8B-B14F-4D97-AF65-F5344CB8AC3E}">
        <p14:creationId xmlns:p14="http://schemas.microsoft.com/office/powerpoint/2010/main" val="28159414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71D08F7A-09D8-4261-BBCD-804E2849D9E8}" type="slidenum">
              <a:rPr lang="en-GB" smtClean="0"/>
              <a:t>10</a:t>
            </a:fld>
            <a:endParaRPr lang="en-GB"/>
          </a:p>
        </p:txBody>
      </p:sp>
    </p:spTree>
    <p:extLst>
      <p:ext uri="{BB962C8B-B14F-4D97-AF65-F5344CB8AC3E}">
        <p14:creationId xmlns:p14="http://schemas.microsoft.com/office/powerpoint/2010/main" val="28957687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71D08F7A-09D8-4261-BBCD-804E2849D9E8}" type="slidenum">
              <a:rPr lang="en-GB" smtClean="0"/>
              <a:t>11</a:t>
            </a:fld>
            <a:endParaRPr lang="en-GB"/>
          </a:p>
        </p:txBody>
      </p:sp>
    </p:spTree>
    <p:extLst>
      <p:ext uri="{BB962C8B-B14F-4D97-AF65-F5344CB8AC3E}">
        <p14:creationId xmlns:p14="http://schemas.microsoft.com/office/powerpoint/2010/main" val="42896189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AE6D70FA-365D-4AE1-93DE-9457B073E2CD}" type="datetimeFigureOut">
              <a:rPr lang="en-GB" smtClean="0"/>
              <a:t>26/07/2016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C752C102-6CE1-47FF-BCE3-3284F55B7F38}" type="slidenum">
              <a:rPr lang="en-GB" smtClean="0"/>
              <a:t>‹#›</a:t>
            </a:fld>
            <a:endParaRPr lang="en-GB"/>
          </a:p>
        </p:txBody>
      </p:sp>
    </p:spTree>
    <p:extLst>
      <p:ext uri="{BB962C8B-B14F-4D97-AF65-F5344CB8AC3E}">
        <p14:creationId xmlns:p14="http://schemas.microsoft.com/office/powerpoint/2010/main" val="35713366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AE6D70FA-365D-4AE1-93DE-9457B073E2CD}" type="datetimeFigureOut">
              <a:rPr lang="en-GB" smtClean="0"/>
              <a:t>26/07/2016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C752C102-6CE1-47FF-BCE3-3284F55B7F38}" type="slidenum">
              <a:rPr lang="en-GB" smtClean="0"/>
              <a:t>‹#›</a:t>
            </a:fld>
            <a:endParaRPr lang="en-GB"/>
          </a:p>
        </p:txBody>
      </p:sp>
    </p:spTree>
    <p:extLst>
      <p:ext uri="{BB962C8B-B14F-4D97-AF65-F5344CB8AC3E}">
        <p14:creationId xmlns:p14="http://schemas.microsoft.com/office/powerpoint/2010/main" val="36558779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AE6D70FA-365D-4AE1-93DE-9457B073E2CD}" type="datetimeFigureOut">
              <a:rPr lang="en-GB" smtClean="0"/>
              <a:t>26/07/2016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C752C102-6CE1-47FF-BCE3-3284F55B7F38}" type="slidenum">
              <a:rPr lang="en-GB" smtClean="0"/>
              <a:t>‹#›</a:t>
            </a:fld>
            <a:endParaRPr lang="en-GB"/>
          </a:p>
        </p:txBody>
      </p:sp>
    </p:spTree>
    <p:extLst>
      <p:ext uri="{BB962C8B-B14F-4D97-AF65-F5344CB8AC3E}">
        <p14:creationId xmlns:p14="http://schemas.microsoft.com/office/powerpoint/2010/main" val="7186414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AE6D70FA-365D-4AE1-93DE-9457B073E2CD}" type="datetimeFigureOut">
              <a:rPr lang="en-GB" smtClean="0"/>
              <a:t>26/07/2016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C752C102-6CE1-47FF-BCE3-3284F55B7F38}" type="slidenum">
              <a:rPr lang="en-GB" smtClean="0"/>
              <a:t>‹#›</a:t>
            </a:fld>
            <a:endParaRPr lang="en-GB"/>
          </a:p>
        </p:txBody>
      </p:sp>
    </p:spTree>
    <p:extLst>
      <p:ext uri="{BB962C8B-B14F-4D97-AF65-F5344CB8AC3E}">
        <p14:creationId xmlns:p14="http://schemas.microsoft.com/office/powerpoint/2010/main" val="5477965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AE6D70FA-365D-4AE1-93DE-9457B073E2CD}" type="datetimeFigureOut">
              <a:rPr lang="en-GB" smtClean="0"/>
              <a:t>26/07/2016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C752C102-6CE1-47FF-BCE3-3284F55B7F38}" type="slidenum">
              <a:rPr lang="en-GB" smtClean="0"/>
              <a:t>‹#›</a:t>
            </a:fld>
            <a:endParaRPr lang="en-GB"/>
          </a:p>
        </p:txBody>
      </p:sp>
    </p:spTree>
    <p:extLst>
      <p:ext uri="{BB962C8B-B14F-4D97-AF65-F5344CB8AC3E}">
        <p14:creationId xmlns:p14="http://schemas.microsoft.com/office/powerpoint/2010/main" val="39055206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AE6D70FA-365D-4AE1-93DE-9457B073E2CD}" type="datetimeFigureOut">
              <a:rPr lang="en-GB" smtClean="0"/>
              <a:t>26/07/2016</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C752C102-6CE1-47FF-BCE3-3284F55B7F38}" type="slidenum">
              <a:rPr lang="en-GB" smtClean="0"/>
              <a:t>‹#›</a:t>
            </a:fld>
            <a:endParaRPr lang="en-GB"/>
          </a:p>
        </p:txBody>
      </p:sp>
    </p:spTree>
    <p:extLst>
      <p:ext uri="{BB962C8B-B14F-4D97-AF65-F5344CB8AC3E}">
        <p14:creationId xmlns:p14="http://schemas.microsoft.com/office/powerpoint/2010/main" val="14053146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AE6D70FA-365D-4AE1-93DE-9457B073E2CD}" type="datetimeFigureOut">
              <a:rPr lang="en-GB" smtClean="0"/>
              <a:t>26/07/2016</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C752C102-6CE1-47FF-BCE3-3284F55B7F38}" type="slidenum">
              <a:rPr lang="en-GB" smtClean="0"/>
              <a:t>‹#›</a:t>
            </a:fld>
            <a:endParaRPr lang="en-GB"/>
          </a:p>
        </p:txBody>
      </p:sp>
    </p:spTree>
    <p:extLst>
      <p:ext uri="{BB962C8B-B14F-4D97-AF65-F5344CB8AC3E}">
        <p14:creationId xmlns:p14="http://schemas.microsoft.com/office/powerpoint/2010/main" val="11578377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AE6D70FA-365D-4AE1-93DE-9457B073E2CD}" type="datetimeFigureOut">
              <a:rPr lang="en-GB" smtClean="0"/>
              <a:t>26/07/2016</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C752C102-6CE1-47FF-BCE3-3284F55B7F38}" type="slidenum">
              <a:rPr lang="en-GB" smtClean="0"/>
              <a:t>‹#›</a:t>
            </a:fld>
            <a:endParaRPr lang="en-GB"/>
          </a:p>
        </p:txBody>
      </p:sp>
    </p:spTree>
    <p:extLst>
      <p:ext uri="{BB962C8B-B14F-4D97-AF65-F5344CB8AC3E}">
        <p14:creationId xmlns:p14="http://schemas.microsoft.com/office/powerpoint/2010/main" val="8094129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E6D70FA-365D-4AE1-93DE-9457B073E2CD}" type="datetimeFigureOut">
              <a:rPr lang="en-GB" smtClean="0"/>
              <a:t>26/07/2016</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C752C102-6CE1-47FF-BCE3-3284F55B7F38}" type="slidenum">
              <a:rPr lang="en-GB" smtClean="0"/>
              <a:t>‹#›</a:t>
            </a:fld>
            <a:endParaRPr lang="en-GB"/>
          </a:p>
        </p:txBody>
      </p:sp>
    </p:spTree>
    <p:extLst>
      <p:ext uri="{BB962C8B-B14F-4D97-AF65-F5344CB8AC3E}">
        <p14:creationId xmlns:p14="http://schemas.microsoft.com/office/powerpoint/2010/main" val="37233249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AE6D70FA-365D-4AE1-93DE-9457B073E2CD}" type="datetimeFigureOut">
              <a:rPr lang="en-GB" smtClean="0"/>
              <a:t>26/07/2016</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C752C102-6CE1-47FF-BCE3-3284F55B7F38}" type="slidenum">
              <a:rPr lang="en-GB" smtClean="0"/>
              <a:t>‹#›</a:t>
            </a:fld>
            <a:endParaRPr lang="en-GB"/>
          </a:p>
        </p:txBody>
      </p:sp>
    </p:spTree>
    <p:extLst>
      <p:ext uri="{BB962C8B-B14F-4D97-AF65-F5344CB8AC3E}">
        <p14:creationId xmlns:p14="http://schemas.microsoft.com/office/powerpoint/2010/main" val="5160001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AE6D70FA-365D-4AE1-93DE-9457B073E2CD}" type="datetimeFigureOut">
              <a:rPr lang="en-GB" smtClean="0"/>
              <a:t>26/07/2016</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C752C102-6CE1-47FF-BCE3-3284F55B7F38}" type="slidenum">
              <a:rPr lang="en-GB" smtClean="0"/>
              <a:t>‹#›</a:t>
            </a:fld>
            <a:endParaRPr lang="en-GB"/>
          </a:p>
        </p:txBody>
      </p:sp>
    </p:spTree>
    <p:extLst>
      <p:ext uri="{BB962C8B-B14F-4D97-AF65-F5344CB8AC3E}">
        <p14:creationId xmlns:p14="http://schemas.microsoft.com/office/powerpoint/2010/main" val="3353976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E6D70FA-365D-4AE1-93DE-9457B073E2CD}" type="datetimeFigureOut">
              <a:rPr lang="en-GB" smtClean="0"/>
              <a:t>26/07/2016</a:t>
            </a:fld>
            <a:endParaRPr lang="en-GB"/>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752C102-6CE1-47FF-BCE3-3284F55B7F38}" type="slidenum">
              <a:rPr lang="en-GB" smtClean="0"/>
              <a:t>‹#›</a:t>
            </a:fld>
            <a:endParaRPr lang="en-GB"/>
          </a:p>
        </p:txBody>
      </p:sp>
    </p:spTree>
    <p:extLst>
      <p:ext uri="{BB962C8B-B14F-4D97-AF65-F5344CB8AC3E}">
        <p14:creationId xmlns:p14="http://schemas.microsoft.com/office/powerpoint/2010/main" val="246995800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0.tif"/></Relationships>
</file>

<file path=ppt/slides/_rels/slide1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9.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9.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3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cid:image005.jpg@01CF99DE.BE02AEB0" TargetMode="External"/><Relationship Id="rId4" Type="http://schemas.openxmlformats.org/officeDocument/2006/relationships/image" Target="../media/image15.jpeg"/></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3.jp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2715872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67716" y="710961"/>
            <a:ext cx="4294480" cy="572035"/>
          </a:xfrm>
        </p:spPr>
        <p:txBody>
          <a:bodyPr>
            <a:normAutofit/>
          </a:bodyPr>
          <a:lstStyle/>
          <a:p>
            <a:r>
              <a:rPr lang="en-GB" sz="3200" dirty="0" smtClean="0">
                <a:latin typeface="Noto Serif" panose="02020600060500020200" pitchFamily="18" charset="0"/>
                <a:ea typeface="Noto Serif" panose="02020600060500020200" pitchFamily="18" charset="0"/>
                <a:cs typeface="Noto Serif" panose="02020600060500020200" pitchFamily="18" charset="0"/>
              </a:rPr>
              <a:t>The Basics</a:t>
            </a:r>
            <a:endParaRPr lang="en-GB" sz="3200" dirty="0">
              <a:latin typeface="Noto Serif" panose="02020600060500020200" pitchFamily="18" charset="0"/>
              <a:ea typeface="Noto Serif" panose="02020600060500020200" pitchFamily="18" charset="0"/>
              <a:cs typeface="Noto Serif" panose="02020600060500020200" pitchFamily="18" charset="0"/>
            </a:endParaRPr>
          </a:p>
        </p:txBody>
      </p:sp>
      <p:sp>
        <p:nvSpPr>
          <p:cNvPr id="3" name="Content Placeholder 2"/>
          <p:cNvSpPr>
            <a:spLocks noGrp="1"/>
          </p:cNvSpPr>
          <p:nvPr>
            <p:ph idx="1"/>
          </p:nvPr>
        </p:nvSpPr>
        <p:spPr>
          <a:xfrm>
            <a:off x="467716" y="1291616"/>
            <a:ext cx="4345686" cy="244576"/>
          </a:xfrm>
        </p:spPr>
        <p:txBody>
          <a:bodyPr>
            <a:normAutofit fontScale="92500" lnSpcReduction="20000"/>
          </a:bodyPr>
          <a:lstStyle/>
          <a:p>
            <a:pPr marL="0" indent="0">
              <a:buNone/>
            </a:pPr>
            <a:r>
              <a:rPr lang="en-GB" sz="1400" dirty="0" smtClean="0">
                <a:latin typeface="Roboto" panose="02000000000000000000" pitchFamily="2" charset="0"/>
                <a:ea typeface="Roboto" panose="02000000000000000000" pitchFamily="2" charset="0"/>
              </a:rPr>
              <a:t>Commands</a:t>
            </a:r>
            <a:endParaRPr lang="en-GB" sz="1400" dirty="0">
              <a:latin typeface="Roboto" panose="02000000000000000000" pitchFamily="2" charset="0"/>
              <a:ea typeface="Roboto" panose="02000000000000000000" pitchFamily="2" charset="0"/>
            </a:endParaRPr>
          </a:p>
        </p:txBody>
      </p:sp>
      <p:sp>
        <p:nvSpPr>
          <p:cNvPr id="4" name="Content Placeholder 2"/>
          <p:cNvSpPr txBox="1">
            <a:spLocks/>
          </p:cNvSpPr>
          <p:nvPr/>
        </p:nvSpPr>
        <p:spPr>
          <a:xfrm>
            <a:off x="2815895" y="2523276"/>
            <a:ext cx="5369814" cy="359954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base">
              <a:buNone/>
            </a:pPr>
            <a:endParaRPr lang="en-GB" sz="1200" dirty="0"/>
          </a:p>
        </p:txBody>
      </p:sp>
      <p:sp>
        <p:nvSpPr>
          <p:cNvPr id="5" name="Rectangle 4"/>
          <p:cNvSpPr/>
          <p:nvPr/>
        </p:nvSpPr>
        <p:spPr>
          <a:xfrm>
            <a:off x="570586" y="1700453"/>
            <a:ext cx="1448409" cy="66502"/>
          </a:xfrm>
          <a:prstGeom prst="rect">
            <a:avLst/>
          </a:prstGeom>
          <a:solidFill>
            <a:srgbClr val="C61F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Content Placeholder 1"/>
          <p:cNvPicPr>
            <a:picLocks noChangeAspect="1"/>
          </p:cNvPicPr>
          <p:nvPr/>
        </p:nvPicPr>
        <p:blipFill>
          <a:blip r:embed="rId4"/>
          <a:stretch>
            <a:fillRect/>
          </a:stretch>
        </p:blipFill>
        <p:spPr>
          <a:xfrm>
            <a:off x="2216086" y="1282996"/>
            <a:ext cx="6891419" cy="5117804"/>
          </a:xfrm>
          <a:prstGeom prst="rect">
            <a:avLst/>
          </a:prstGeom>
        </p:spPr>
      </p:pic>
    </p:spTree>
    <p:extLst>
      <p:ext uri="{BB962C8B-B14F-4D97-AF65-F5344CB8AC3E}">
        <p14:creationId xmlns:p14="http://schemas.microsoft.com/office/powerpoint/2010/main" val="125335750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67716" y="710961"/>
            <a:ext cx="4294480" cy="572035"/>
          </a:xfrm>
        </p:spPr>
        <p:txBody>
          <a:bodyPr>
            <a:normAutofit/>
          </a:bodyPr>
          <a:lstStyle/>
          <a:p>
            <a:r>
              <a:rPr lang="en-GB" sz="3200" dirty="0" smtClean="0">
                <a:latin typeface="Noto Serif" panose="02020600060500020200" pitchFamily="18" charset="0"/>
                <a:ea typeface="Noto Serif" panose="02020600060500020200" pitchFamily="18" charset="0"/>
                <a:cs typeface="Noto Serif" panose="02020600060500020200" pitchFamily="18" charset="0"/>
              </a:rPr>
              <a:t>The Basics</a:t>
            </a:r>
            <a:endParaRPr lang="en-GB" sz="3200" dirty="0">
              <a:latin typeface="Noto Serif" panose="02020600060500020200" pitchFamily="18" charset="0"/>
              <a:ea typeface="Noto Serif" panose="02020600060500020200" pitchFamily="18" charset="0"/>
              <a:cs typeface="Noto Serif" panose="02020600060500020200" pitchFamily="18" charset="0"/>
            </a:endParaRPr>
          </a:p>
        </p:txBody>
      </p:sp>
      <p:sp>
        <p:nvSpPr>
          <p:cNvPr id="3" name="Content Placeholder 2"/>
          <p:cNvSpPr>
            <a:spLocks noGrp="1"/>
          </p:cNvSpPr>
          <p:nvPr>
            <p:ph idx="1"/>
          </p:nvPr>
        </p:nvSpPr>
        <p:spPr>
          <a:xfrm>
            <a:off x="467716" y="1291616"/>
            <a:ext cx="4345686" cy="244576"/>
          </a:xfrm>
        </p:spPr>
        <p:txBody>
          <a:bodyPr>
            <a:normAutofit fontScale="92500" lnSpcReduction="20000"/>
          </a:bodyPr>
          <a:lstStyle/>
          <a:p>
            <a:pPr marL="0" indent="0">
              <a:buNone/>
            </a:pPr>
            <a:r>
              <a:rPr lang="en-GB" sz="1400" dirty="0" smtClean="0">
                <a:latin typeface="Roboto" panose="02000000000000000000" pitchFamily="2" charset="0"/>
                <a:ea typeface="Roboto" panose="02000000000000000000" pitchFamily="2" charset="0"/>
              </a:rPr>
              <a:t>Flags</a:t>
            </a:r>
            <a:endParaRPr lang="en-GB" sz="1400" dirty="0">
              <a:latin typeface="Roboto" panose="02000000000000000000" pitchFamily="2" charset="0"/>
              <a:ea typeface="Roboto" panose="02000000000000000000" pitchFamily="2" charset="0"/>
            </a:endParaRPr>
          </a:p>
        </p:txBody>
      </p:sp>
      <p:sp>
        <p:nvSpPr>
          <p:cNvPr id="4" name="Content Placeholder 2"/>
          <p:cNvSpPr txBox="1">
            <a:spLocks/>
          </p:cNvSpPr>
          <p:nvPr/>
        </p:nvSpPr>
        <p:spPr>
          <a:xfrm>
            <a:off x="2815895" y="2523276"/>
            <a:ext cx="5369814" cy="359954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base">
              <a:buNone/>
            </a:pPr>
            <a:endParaRPr lang="en-GB" sz="1200" dirty="0"/>
          </a:p>
        </p:txBody>
      </p:sp>
      <p:sp>
        <p:nvSpPr>
          <p:cNvPr id="5" name="Rectangle 4"/>
          <p:cNvSpPr/>
          <p:nvPr/>
        </p:nvSpPr>
        <p:spPr>
          <a:xfrm>
            <a:off x="570586" y="1700453"/>
            <a:ext cx="1448409" cy="66502"/>
          </a:xfrm>
          <a:prstGeom prst="rect">
            <a:avLst/>
          </a:prstGeom>
          <a:solidFill>
            <a:srgbClr val="C61F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p:cNvSpPr/>
          <p:nvPr/>
        </p:nvSpPr>
        <p:spPr>
          <a:xfrm>
            <a:off x="467716" y="1931216"/>
            <a:ext cx="7208991" cy="3108543"/>
          </a:xfrm>
          <a:prstGeom prst="rect">
            <a:avLst/>
          </a:prstGeom>
        </p:spPr>
        <p:txBody>
          <a:bodyPr wrap="square">
            <a:spAutoFit/>
          </a:bodyPr>
          <a:lstStyle/>
          <a:p>
            <a:r>
              <a:rPr lang="en-GB" sz="2800" dirty="0">
                <a:latin typeface="Noto Serif" panose="02020600060500020200" pitchFamily="18" charset="0"/>
                <a:ea typeface="Noto Serif" panose="02020600060500020200" pitchFamily="18" charset="0"/>
                <a:cs typeface="Noto Serif" panose="02020600060500020200" pitchFamily="18" charset="0"/>
              </a:rPr>
              <a:t>Using </a:t>
            </a:r>
            <a:r>
              <a:rPr lang="en-GB" sz="2800" dirty="0" smtClean="0">
                <a:latin typeface="Noto Serif" panose="02020600060500020200" pitchFamily="18" charset="0"/>
                <a:ea typeface="Noto Serif" panose="02020600060500020200" pitchFamily="18" charset="0"/>
                <a:cs typeface="Noto Serif" panose="02020600060500020200" pitchFamily="18" charset="0"/>
              </a:rPr>
              <a:t>the commands </a:t>
            </a:r>
            <a:r>
              <a:rPr lang="en-GB" sz="2800" i="1" dirty="0" err="1" smtClean="0">
                <a:latin typeface="Noto Serif" panose="02020600060500020200" pitchFamily="18" charset="0"/>
                <a:ea typeface="Noto Serif" panose="02020600060500020200" pitchFamily="18" charset="0"/>
                <a:cs typeface="Noto Serif" panose="02020600060500020200" pitchFamily="18" charset="0"/>
              </a:rPr>
              <a:t>pwd</a:t>
            </a:r>
            <a:r>
              <a:rPr lang="en-GB" sz="2800" dirty="0" smtClean="0">
                <a:latin typeface="Noto Serif" panose="02020600060500020200" pitchFamily="18" charset="0"/>
                <a:ea typeface="Noto Serif" panose="02020600060500020200" pitchFamily="18" charset="0"/>
                <a:cs typeface="Noto Serif" panose="02020600060500020200" pitchFamily="18" charset="0"/>
              </a:rPr>
              <a:t> and </a:t>
            </a:r>
            <a:r>
              <a:rPr lang="en-GB" sz="2800" i="1" dirty="0" smtClean="0">
                <a:latin typeface="Noto Serif" panose="02020600060500020200" pitchFamily="18" charset="0"/>
                <a:ea typeface="Noto Serif" panose="02020600060500020200" pitchFamily="18" charset="0"/>
                <a:cs typeface="Noto Serif" panose="02020600060500020200" pitchFamily="18" charset="0"/>
              </a:rPr>
              <a:t>ls</a:t>
            </a:r>
            <a:r>
              <a:rPr lang="en-GB" sz="2800" dirty="0" smtClean="0">
                <a:latin typeface="Noto Serif" panose="02020600060500020200" pitchFamily="18" charset="0"/>
                <a:ea typeface="Noto Serif" panose="02020600060500020200" pitchFamily="18" charset="0"/>
                <a:cs typeface="Noto Serif" panose="02020600060500020200" pitchFamily="18" charset="0"/>
              </a:rPr>
              <a:t> </a:t>
            </a:r>
            <a:r>
              <a:rPr lang="en-GB" sz="2800" dirty="0">
                <a:latin typeface="Noto Serif" panose="02020600060500020200" pitchFamily="18" charset="0"/>
                <a:ea typeface="Noto Serif" panose="02020600060500020200" pitchFamily="18" charset="0"/>
                <a:cs typeface="Noto Serif" panose="02020600060500020200" pitchFamily="18" charset="0"/>
              </a:rPr>
              <a:t>you can gather information about the digital world around you, using flags will give you even more control. </a:t>
            </a:r>
          </a:p>
          <a:p>
            <a:endParaRPr lang="en-GB" sz="2800" dirty="0">
              <a:latin typeface="Noto Serif" panose="02020600060500020200" pitchFamily="18" charset="0"/>
              <a:ea typeface="Noto Serif" panose="02020600060500020200" pitchFamily="18" charset="0"/>
              <a:cs typeface="Noto Serif" panose="02020600060500020200" pitchFamily="18" charset="0"/>
            </a:endParaRPr>
          </a:p>
          <a:p>
            <a:r>
              <a:rPr lang="en-GB" sz="2800" dirty="0">
                <a:latin typeface="Noto Serif" panose="02020600060500020200" pitchFamily="18" charset="0"/>
                <a:ea typeface="Noto Serif" panose="02020600060500020200" pitchFamily="18" charset="0"/>
                <a:cs typeface="Noto Serif" panose="02020600060500020200" pitchFamily="18" charset="0"/>
              </a:rPr>
              <a:t>We will place the flags behind the ls command for demonstrative purposes</a:t>
            </a:r>
          </a:p>
        </p:txBody>
      </p:sp>
    </p:spTree>
    <p:extLst>
      <p:ext uri="{BB962C8B-B14F-4D97-AF65-F5344CB8AC3E}">
        <p14:creationId xmlns:p14="http://schemas.microsoft.com/office/powerpoint/2010/main" val="276143312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67716" y="710961"/>
            <a:ext cx="4294480" cy="572035"/>
          </a:xfrm>
        </p:spPr>
        <p:txBody>
          <a:bodyPr>
            <a:normAutofit/>
          </a:bodyPr>
          <a:lstStyle/>
          <a:p>
            <a:r>
              <a:rPr lang="en-GB" sz="3200" dirty="0" smtClean="0">
                <a:latin typeface="Noto Serif" panose="02020600060500020200" pitchFamily="18" charset="0"/>
                <a:ea typeface="Noto Serif" panose="02020600060500020200" pitchFamily="18" charset="0"/>
                <a:cs typeface="Noto Serif" panose="02020600060500020200" pitchFamily="18" charset="0"/>
              </a:rPr>
              <a:t>The Basics</a:t>
            </a:r>
            <a:endParaRPr lang="en-GB" sz="3200" dirty="0">
              <a:latin typeface="Noto Serif" panose="02020600060500020200" pitchFamily="18" charset="0"/>
              <a:ea typeface="Noto Serif" panose="02020600060500020200" pitchFamily="18" charset="0"/>
              <a:cs typeface="Noto Serif" panose="02020600060500020200" pitchFamily="18" charset="0"/>
            </a:endParaRPr>
          </a:p>
        </p:txBody>
      </p:sp>
      <p:sp>
        <p:nvSpPr>
          <p:cNvPr id="3" name="Content Placeholder 2"/>
          <p:cNvSpPr>
            <a:spLocks noGrp="1"/>
          </p:cNvSpPr>
          <p:nvPr>
            <p:ph idx="1"/>
          </p:nvPr>
        </p:nvSpPr>
        <p:spPr>
          <a:xfrm>
            <a:off x="467716" y="1291616"/>
            <a:ext cx="4345686" cy="244576"/>
          </a:xfrm>
        </p:spPr>
        <p:txBody>
          <a:bodyPr>
            <a:normAutofit fontScale="92500" lnSpcReduction="20000"/>
          </a:bodyPr>
          <a:lstStyle/>
          <a:p>
            <a:pPr marL="0" indent="0">
              <a:buNone/>
            </a:pPr>
            <a:r>
              <a:rPr lang="en-GB" sz="1400" dirty="0" smtClean="0">
                <a:latin typeface="Roboto" panose="02000000000000000000" pitchFamily="2" charset="0"/>
                <a:ea typeface="Roboto" panose="02000000000000000000" pitchFamily="2" charset="0"/>
              </a:rPr>
              <a:t>Flags</a:t>
            </a:r>
            <a:endParaRPr lang="en-GB" sz="1400" dirty="0">
              <a:latin typeface="Roboto" panose="02000000000000000000" pitchFamily="2" charset="0"/>
              <a:ea typeface="Roboto" panose="02000000000000000000" pitchFamily="2" charset="0"/>
            </a:endParaRPr>
          </a:p>
        </p:txBody>
      </p:sp>
      <p:sp>
        <p:nvSpPr>
          <p:cNvPr id="4" name="Content Placeholder 2"/>
          <p:cNvSpPr txBox="1">
            <a:spLocks/>
          </p:cNvSpPr>
          <p:nvPr/>
        </p:nvSpPr>
        <p:spPr>
          <a:xfrm>
            <a:off x="2815895" y="2523276"/>
            <a:ext cx="5369814" cy="359954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base">
              <a:buNone/>
            </a:pPr>
            <a:endParaRPr lang="en-GB" sz="1200" dirty="0"/>
          </a:p>
        </p:txBody>
      </p:sp>
      <p:sp>
        <p:nvSpPr>
          <p:cNvPr id="5" name="Rectangle 4"/>
          <p:cNvSpPr/>
          <p:nvPr/>
        </p:nvSpPr>
        <p:spPr>
          <a:xfrm>
            <a:off x="570586" y="1700453"/>
            <a:ext cx="1448409" cy="66502"/>
          </a:xfrm>
          <a:prstGeom prst="rect">
            <a:avLst/>
          </a:prstGeom>
          <a:solidFill>
            <a:srgbClr val="C61F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aphicFrame>
        <p:nvGraphicFramePr>
          <p:cNvPr id="8" name="Content Placeholder 1"/>
          <p:cNvGraphicFramePr>
            <a:graphicFrameLocks/>
          </p:cNvGraphicFramePr>
          <p:nvPr>
            <p:extLst>
              <p:ext uri="{D42A27DB-BD31-4B8C-83A1-F6EECF244321}">
                <p14:modId xmlns:p14="http://schemas.microsoft.com/office/powerpoint/2010/main" val="2869712576"/>
              </p:ext>
            </p:extLst>
          </p:nvPr>
        </p:nvGraphicFramePr>
        <p:xfrm>
          <a:off x="182858" y="1848106"/>
          <a:ext cx="8812285" cy="4393514"/>
        </p:xfrm>
        <a:graphic>
          <a:graphicData uri="http://schemas.openxmlformats.org/drawingml/2006/table">
            <a:tbl>
              <a:tblPr firstRow="1" bandRow="1">
                <a:tableStyleId>{5C22544A-7EE6-4342-B048-85BDC9FD1C3A}</a:tableStyleId>
              </a:tblPr>
              <a:tblGrid>
                <a:gridCol w="1017919"/>
                <a:gridCol w="7794366"/>
              </a:tblGrid>
              <a:tr h="357475">
                <a:tc>
                  <a:txBody>
                    <a:bodyPr/>
                    <a:lstStyle/>
                    <a:p>
                      <a:r>
                        <a:rPr lang="en-GB" sz="1600" dirty="0" smtClean="0">
                          <a:latin typeface="Noto Serif" panose="02020600060500020200" pitchFamily="18" charset="0"/>
                          <a:ea typeface="Noto Serif" panose="02020600060500020200" pitchFamily="18" charset="0"/>
                          <a:cs typeface="Noto Serif" panose="02020600060500020200" pitchFamily="18" charset="0"/>
                        </a:rPr>
                        <a:t>Flag</a:t>
                      </a:r>
                      <a:endParaRPr lang="en-GB" sz="1600" dirty="0">
                        <a:latin typeface="Noto Serif" panose="02020600060500020200" pitchFamily="18" charset="0"/>
                        <a:ea typeface="Noto Serif" panose="02020600060500020200" pitchFamily="18" charset="0"/>
                        <a:cs typeface="Noto Serif" panose="02020600060500020200" pitchFamily="18" charset="0"/>
                      </a:endParaRPr>
                    </a:p>
                  </a:txBody>
                  <a:tcPr/>
                </a:tc>
                <a:tc>
                  <a:txBody>
                    <a:bodyPr/>
                    <a:lstStyle/>
                    <a:p>
                      <a:r>
                        <a:rPr lang="en-GB" sz="1600" dirty="0" smtClean="0">
                          <a:latin typeface="Noto Serif" panose="02020600060500020200" pitchFamily="18" charset="0"/>
                          <a:ea typeface="Noto Serif" panose="02020600060500020200" pitchFamily="18" charset="0"/>
                          <a:cs typeface="Noto Serif" panose="02020600060500020200" pitchFamily="18" charset="0"/>
                        </a:rPr>
                        <a:t>Details</a:t>
                      </a:r>
                      <a:endParaRPr lang="en-GB" sz="1600" dirty="0">
                        <a:latin typeface="Noto Serif" panose="02020600060500020200" pitchFamily="18" charset="0"/>
                        <a:ea typeface="Noto Serif" panose="02020600060500020200" pitchFamily="18" charset="0"/>
                        <a:cs typeface="Noto Serif" panose="02020600060500020200" pitchFamily="18" charset="0"/>
                      </a:endParaRPr>
                    </a:p>
                  </a:txBody>
                  <a:tcPr/>
                </a:tc>
              </a:tr>
              <a:tr h="653983">
                <a:tc>
                  <a:txBody>
                    <a:bodyPr/>
                    <a:lstStyle/>
                    <a:p>
                      <a:r>
                        <a:rPr lang="en-GB" sz="1600" dirty="0" err="1" smtClean="0">
                          <a:latin typeface="Noto Serif" panose="02020600060500020200" pitchFamily="18" charset="0"/>
                          <a:ea typeface="Noto Serif" panose="02020600060500020200" pitchFamily="18" charset="0"/>
                          <a:cs typeface="Noto Serif" panose="02020600060500020200" pitchFamily="18" charset="0"/>
                        </a:rPr>
                        <a:t>ls</a:t>
                      </a:r>
                      <a:r>
                        <a:rPr lang="en-GB" sz="1600" dirty="0" smtClean="0">
                          <a:latin typeface="Noto Serif" panose="02020600060500020200" pitchFamily="18" charset="0"/>
                          <a:ea typeface="Noto Serif" panose="02020600060500020200" pitchFamily="18" charset="0"/>
                          <a:cs typeface="Noto Serif" panose="02020600060500020200" pitchFamily="18" charset="0"/>
                        </a:rPr>
                        <a:t> -a</a:t>
                      </a:r>
                      <a:endParaRPr lang="en-GB" sz="1600" dirty="0">
                        <a:latin typeface="Noto Serif" panose="02020600060500020200" pitchFamily="18" charset="0"/>
                        <a:ea typeface="Noto Serif" panose="02020600060500020200" pitchFamily="18" charset="0"/>
                        <a:cs typeface="Noto Serif" panose="02020600060500020200" pitchFamily="18" charset="0"/>
                      </a:endParaRPr>
                    </a:p>
                  </a:txBody>
                  <a:tcPr/>
                </a:tc>
                <a:tc>
                  <a:txBody>
                    <a:bodyPr/>
                    <a:lstStyle/>
                    <a:p>
                      <a:pPr>
                        <a:lnSpc>
                          <a:spcPct val="107000"/>
                        </a:lnSpc>
                        <a:spcAft>
                          <a:spcPts val="0"/>
                        </a:spcAft>
                      </a:pPr>
                      <a:r>
                        <a:rPr lang="en-GB" sz="1600" dirty="0" err="1" smtClean="0">
                          <a:effectLst/>
                          <a:latin typeface="Noto Serif" panose="02020600060500020200" pitchFamily="18" charset="0"/>
                          <a:ea typeface="Noto Serif" panose="02020600060500020200" pitchFamily="18" charset="0"/>
                          <a:cs typeface="Noto Serif" panose="02020600060500020200" pitchFamily="18" charset="0"/>
                        </a:rPr>
                        <a:t>LiSt</a:t>
                      </a:r>
                      <a:r>
                        <a:rPr lang="en-GB" sz="1600" dirty="0" smtClean="0">
                          <a:effectLst/>
                          <a:latin typeface="Noto Serif" panose="02020600060500020200" pitchFamily="18" charset="0"/>
                          <a:ea typeface="Noto Serif" panose="02020600060500020200" pitchFamily="18" charset="0"/>
                          <a:cs typeface="Noto Serif" panose="02020600060500020200" pitchFamily="18" charset="0"/>
                        </a:rPr>
                        <a:t> All – This will list all of the files in the directory including the hidden dot files.</a:t>
                      </a:r>
                      <a:endParaRPr lang="en-GB" sz="1600" dirty="0">
                        <a:effectLst/>
                        <a:latin typeface="Noto Serif" panose="02020600060500020200" pitchFamily="18" charset="0"/>
                        <a:ea typeface="Noto Serif" panose="02020600060500020200" pitchFamily="18" charset="0"/>
                        <a:cs typeface="Noto Serif" panose="02020600060500020200" pitchFamily="18" charset="0"/>
                      </a:endParaRPr>
                    </a:p>
                  </a:txBody>
                  <a:tcPr/>
                </a:tc>
              </a:tr>
              <a:tr h="617012">
                <a:tc>
                  <a:txBody>
                    <a:bodyPr/>
                    <a:lstStyle/>
                    <a:p>
                      <a:r>
                        <a:rPr lang="en-GB" sz="1600" dirty="0" err="1" smtClean="0">
                          <a:latin typeface="Noto Serif" panose="02020600060500020200" pitchFamily="18" charset="0"/>
                          <a:ea typeface="Noto Serif" panose="02020600060500020200" pitchFamily="18" charset="0"/>
                          <a:cs typeface="Noto Serif" panose="02020600060500020200" pitchFamily="18" charset="0"/>
                        </a:rPr>
                        <a:t>ls</a:t>
                      </a:r>
                      <a:r>
                        <a:rPr lang="en-GB" sz="1600" dirty="0" smtClean="0">
                          <a:latin typeface="Noto Serif" panose="02020600060500020200" pitchFamily="18" charset="0"/>
                          <a:ea typeface="Noto Serif" panose="02020600060500020200" pitchFamily="18" charset="0"/>
                          <a:cs typeface="Noto Serif" panose="02020600060500020200" pitchFamily="18" charset="0"/>
                        </a:rPr>
                        <a:t> -l</a:t>
                      </a:r>
                      <a:endParaRPr lang="en-GB" sz="1600" dirty="0">
                        <a:latin typeface="Noto Serif" panose="02020600060500020200" pitchFamily="18" charset="0"/>
                        <a:ea typeface="Noto Serif" panose="02020600060500020200" pitchFamily="18" charset="0"/>
                        <a:cs typeface="Noto Serif" panose="02020600060500020200" pitchFamily="18" charset="0"/>
                      </a:endParaRP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GB" sz="1600" dirty="0" err="1" smtClean="0">
                          <a:effectLst/>
                          <a:latin typeface="Noto Serif" panose="02020600060500020200" pitchFamily="18" charset="0"/>
                          <a:ea typeface="Noto Serif" panose="02020600060500020200" pitchFamily="18" charset="0"/>
                          <a:cs typeface="Noto Serif" panose="02020600060500020200" pitchFamily="18" charset="0"/>
                        </a:rPr>
                        <a:t>LiSt</a:t>
                      </a:r>
                      <a:r>
                        <a:rPr lang="en-GB" sz="1600" dirty="0" smtClean="0">
                          <a:effectLst/>
                          <a:latin typeface="Noto Serif" panose="02020600060500020200" pitchFamily="18" charset="0"/>
                          <a:ea typeface="Noto Serif" panose="02020600060500020200" pitchFamily="18" charset="0"/>
                          <a:cs typeface="Noto Serif" panose="02020600060500020200" pitchFamily="18" charset="0"/>
                        </a:rPr>
                        <a:t> Long – This will list all the files and/or subdirectories with detailed information such as file size, date modified etc.</a:t>
                      </a:r>
                    </a:p>
                  </a:txBody>
                  <a:tcPr/>
                </a:tc>
              </a:tr>
              <a:tr h="653983">
                <a:tc>
                  <a:txBody>
                    <a:bodyPr/>
                    <a:lstStyle/>
                    <a:p>
                      <a:r>
                        <a:rPr lang="en-GB" sz="1600" dirty="0" err="1" smtClean="0">
                          <a:latin typeface="Noto Serif" panose="02020600060500020200" pitchFamily="18" charset="0"/>
                          <a:ea typeface="Noto Serif" panose="02020600060500020200" pitchFamily="18" charset="0"/>
                          <a:cs typeface="Noto Serif" panose="02020600060500020200" pitchFamily="18" charset="0"/>
                        </a:rPr>
                        <a:t>ls</a:t>
                      </a:r>
                      <a:r>
                        <a:rPr lang="en-GB" sz="1600" dirty="0" smtClean="0">
                          <a:latin typeface="Noto Serif" panose="02020600060500020200" pitchFamily="18" charset="0"/>
                          <a:ea typeface="Noto Serif" panose="02020600060500020200" pitchFamily="18" charset="0"/>
                          <a:cs typeface="Noto Serif" panose="02020600060500020200" pitchFamily="18" charset="0"/>
                        </a:rPr>
                        <a:t> -t</a:t>
                      </a:r>
                      <a:endParaRPr lang="en-GB" sz="1600" dirty="0">
                        <a:latin typeface="Noto Serif" panose="02020600060500020200" pitchFamily="18" charset="0"/>
                        <a:ea typeface="Noto Serif" panose="02020600060500020200" pitchFamily="18" charset="0"/>
                        <a:cs typeface="Noto Serif" panose="02020600060500020200" pitchFamily="18" charset="0"/>
                      </a:endParaRPr>
                    </a:p>
                  </a:txBody>
                  <a:tcPr/>
                </a:tc>
                <a:tc>
                  <a:txBody>
                    <a:bodyPr/>
                    <a:lstStyle/>
                    <a:p>
                      <a:pPr>
                        <a:lnSpc>
                          <a:spcPct val="107000"/>
                        </a:lnSpc>
                        <a:spcAft>
                          <a:spcPts val="0"/>
                        </a:spcAft>
                      </a:pPr>
                      <a:r>
                        <a:rPr lang="en-GB" sz="1600" dirty="0" err="1" smtClean="0">
                          <a:effectLst/>
                          <a:latin typeface="Noto Serif" panose="02020600060500020200" pitchFamily="18" charset="0"/>
                          <a:ea typeface="Noto Serif" panose="02020600060500020200" pitchFamily="18" charset="0"/>
                          <a:cs typeface="Noto Serif" panose="02020600060500020200" pitchFamily="18" charset="0"/>
                        </a:rPr>
                        <a:t>LiSt</a:t>
                      </a:r>
                      <a:r>
                        <a:rPr lang="en-GB" sz="1600" dirty="0" smtClean="0">
                          <a:effectLst/>
                          <a:latin typeface="Noto Serif" panose="02020600060500020200" pitchFamily="18" charset="0"/>
                          <a:ea typeface="Noto Serif" panose="02020600060500020200" pitchFamily="18" charset="0"/>
                          <a:cs typeface="Noto Serif" panose="02020600060500020200" pitchFamily="18" charset="0"/>
                        </a:rPr>
                        <a:t> Time – This will sort the list into a chronological order based on modification time.</a:t>
                      </a:r>
                      <a:endParaRPr lang="en-GB" sz="1600" dirty="0">
                        <a:effectLst/>
                        <a:latin typeface="Noto Serif" panose="02020600060500020200" pitchFamily="18" charset="0"/>
                        <a:ea typeface="Noto Serif" panose="02020600060500020200" pitchFamily="18" charset="0"/>
                        <a:cs typeface="Noto Serif" panose="02020600060500020200" pitchFamily="18" charset="0"/>
                      </a:endParaRPr>
                    </a:p>
                  </a:txBody>
                  <a:tcPr/>
                </a:tc>
              </a:tr>
              <a:tr h="371064">
                <a:tc>
                  <a:txBody>
                    <a:bodyPr/>
                    <a:lstStyle/>
                    <a:p>
                      <a:r>
                        <a:rPr lang="en-GB" sz="1600" dirty="0" err="1" smtClean="0">
                          <a:latin typeface="Noto Serif" panose="02020600060500020200" pitchFamily="18" charset="0"/>
                          <a:ea typeface="Noto Serif" panose="02020600060500020200" pitchFamily="18" charset="0"/>
                          <a:cs typeface="Noto Serif" panose="02020600060500020200" pitchFamily="18" charset="0"/>
                        </a:rPr>
                        <a:t>ls</a:t>
                      </a:r>
                      <a:r>
                        <a:rPr lang="en-GB" sz="1600" dirty="0" smtClean="0">
                          <a:latin typeface="Noto Serif" panose="02020600060500020200" pitchFamily="18" charset="0"/>
                          <a:ea typeface="Noto Serif" panose="02020600060500020200" pitchFamily="18" charset="0"/>
                          <a:cs typeface="Noto Serif" panose="02020600060500020200" pitchFamily="18" charset="0"/>
                        </a:rPr>
                        <a:t> -</a:t>
                      </a:r>
                      <a:r>
                        <a:rPr lang="en-GB" sz="1600" dirty="0" err="1" smtClean="0">
                          <a:latin typeface="Noto Serif" panose="02020600060500020200" pitchFamily="18" charset="0"/>
                          <a:ea typeface="Noto Serif" panose="02020600060500020200" pitchFamily="18" charset="0"/>
                          <a:cs typeface="Noto Serif" panose="02020600060500020200" pitchFamily="18" charset="0"/>
                        </a:rPr>
                        <a:t>tu</a:t>
                      </a:r>
                      <a:endParaRPr lang="en-GB" sz="1600" dirty="0">
                        <a:latin typeface="Noto Serif" panose="02020600060500020200" pitchFamily="18" charset="0"/>
                        <a:ea typeface="Noto Serif" panose="02020600060500020200" pitchFamily="18" charset="0"/>
                        <a:cs typeface="Noto Serif" panose="02020600060500020200" pitchFamily="18" charset="0"/>
                      </a:endParaRPr>
                    </a:p>
                  </a:txBody>
                  <a:tcPr/>
                </a:tc>
                <a:tc>
                  <a:txBody>
                    <a:bodyPr/>
                    <a:lstStyle/>
                    <a:p>
                      <a:pPr>
                        <a:lnSpc>
                          <a:spcPct val="107000"/>
                        </a:lnSpc>
                        <a:spcAft>
                          <a:spcPts val="0"/>
                        </a:spcAft>
                      </a:pPr>
                      <a:r>
                        <a:rPr lang="en-GB" sz="1600" dirty="0" smtClean="0">
                          <a:effectLst/>
                          <a:latin typeface="Noto Serif" panose="02020600060500020200" pitchFamily="18" charset="0"/>
                          <a:ea typeface="Noto Serif" panose="02020600060500020200" pitchFamily="18" charset="0"/>
                          <a:cs typeface="Noto Serif" panose="02020600060500020200" pitchFamily="18" charset="0"/>
                        </a:rPr>
                        <a:t>This list will list them chronologically based on the last access date.</a:t>
                      </a:r>
                      <a:endParaRPr lang="en-GB" sz="1600" dirty="0">
                        <a:effectLst/>
                        <a:latin typeface="Noto Serif" panose="02020600060500020200" pitchFamily="18" charset="0"/>
                        <a:ea typeface="Noto Serif" panose="02020600060500020200" pitchFamily="18" charset="0"/>
                        <a:cs typeface="Noto Serif" panose="02020600060500020200" pitchFamily="18" charset="0"/>
                      </a:endParaRPr>
                    </a:p>
                  </a:txBody>
                  <a:tcPr/>
                </a:tc>
              </a:tr>
              <a:tr h="371064">
                <a:tc>
                  <a:txBody>
                    <a:bodyPr/>
                    <a:lstStyle/>
                    <a:p>
                      <a:r>
                        <a:rPr lang="en-GB" sz="1600" dirty="0" err="1" smtClean="0">
                          <a:latin typeface="Noto Serif" panose="02020600060500020200" pitchFamily="18" charset="0"/>
                          <a:ea typeface="Noto Serif" panose="02020600060500020200" pitchFamily="18" charset="0"/>
                          <a:cs typeface="Noto Serif" panose="02020600060500020200" pitchFamily="18" charset="0"/>
                        </a:rPr>
                        <a:t>ls</a:t>
                      </a:r>
                      <a:r>
                        <a:rPr lang="en-GB" sz="1600" dirty="0" smtClean="0">
                          <a:latin typeface="Noto Serif" panose="02020600060500020200" pitchFamily="18" charset="0"/>
                          <a:ea typeface="Noto Serif" panose="02020600060500020200" pitchFamily="18" charset="0"/>
                          <a:cs typeface="Noto Serif" panose="02020600060500020200" pitchFamily="18" charset="0"/>
                        </a:rPr>
                        <a:t> -R</a:t>
                      </a:r>
                      <a:endParaRPr lang="en-GB" sz="1600" dirty="0">
                        <a:latin typeface="Noto Serif" panose="02020600060500020200" pitchFamily="18" charset="0"/>
                        <a:ea typeface="Noto Serif" panose="02020600060500020200" pitchFamily="18" charset="0"/>
                        <a:cs typeface="Noto Serif" panose="02020600060500020200" pitchFamily="18" charset="0"/>
                      </a:endParaRPr>
                    </a:p>
                  </a:txBody>
                  <a:tcPr/>
                </a:tc>
                <a:tc>
                  <a:txBody>
                    <a:bodyPr/>
                    <a:lstStyle/>
                    <a:p>
                      <a:pPr>
                        <a:lnSpc>
                          <a:spcPct val="107000"/>
                        </a:lnSpc>
                        <a:spcAft>
                          <a:spcPts val="0"/>
                        </a:spcAft>
                      </a:pPr>
                      <a:r>
                        <a:rPr lang="en-GB" sz="1600" dirty="0" smtClean="0">
                          <a:effectLst/>
                          <a:latin typeface="Noto Serif" panose="02020600060500020200" pitchFamily="18" charset="0"/>
                          <a:ea typeface="Noto Serif" panose="02020600060500020200" pitchFamily="18" charset="0"/>
                          <a:cs typeface="Noto Serif" panose="02020600060500020200" pitchFamily="18" charset="0"/>
                        </a:rPr>
                        <a:t>This list will include the content of subdirectories.</a:t>
                      </a:r>
                      <a:endParaRPr lang="en-GB" sz="1600" dirty="0">
                        <a:effectLst/>
                        <a:latin typeface="Noto Serif" panose="02020600060500020200" pitchFamily="18" charset="0"/>
                        <a:ea typeface="Noto Serif" panose="02020600060500020200" pitchFamily="18" charset="0"/>
                        <a:cs typeface="Noto Serif" panose="02020600060500020200" pitchFamily="18" charset="0"/>
                      </a:endParaRPr>
                    </a:p>
                  </a:txBody>
                  <a:tcPr/>
                </a:tc>
              </a:tr>
              <a:tr h="357475">
                <a:tc>
                  <a:txBody>
                    <a:bodyPr/>
                    <a:lstStyle/>
                    <a:p>
                      <a:r>
                        <a:rPr lang="en-GB" sz="1600" dirty="0" err="1" smtClean="0">
                          <a:latin typeface="Noto Serif" panose="02020600060500020200" pitchFamily="18" charset="0"/>
                          <a:ea typeface="Noto Serif" panose="02020600060500020200" pitchFamily="18" charset="0"/>
                          <a:cs typeface="Noto Serif" panose="02020600060500020200" pitchFamily="18" charset="0"/>
                        </a:rPr>
                        <a:t>ls</a:t>
                      </a:r>
                      <a:r>
                        <a:rPr lang="en-GB" sz="1600" dirty="0" smtClean="0">
                          <a:latin typeface="Noto Serif" panose="02020600060500020200" pitchFamily="18" charset="0"/>
                          <a:ea typeface="Noto Serif" panose="02020600060500020200" pitchFamily="18" charset="0"/>
                          <a:cs typeface="Noto Serif" panose="02020600060500020200" pitchFamily="18" charset="0"/>
                        </a:rPr>
                        <a:t> –S</a:t>
                      </a:r>
                      <a:endParaRPr lang="en-GB" sz="1600" dirty="0">
                        <a:latin typeface="Noto Serif" panose="02020600060500020200" pitchFamily="18" charset="0"/>
                        <a:ea typeface="Noto Serif" panose="02020600060500020200" pitchFamily="18" charset="0"/>
                        <a:cs typeface="Noto Serif" panose="02020600060500020200" pitchFamily="18" charset="0"/>
                      </a:endParaRP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GB" sz="1600" dirty="0" err="1" smtClean="0">
                          <a:effectLst/>
                          <a:latin typeface="Noto Serif" panose="02020600060500020200" pitchFamily="18" charset="0"/>
                          <a:ea typeface="Noto Serif" panose="02020600060500020200" pitchFamily="18" charset="0"/>
                          <a:cs typeface="Noto Serif" panose="02020600060500020200" pitchFamily="18" charset="0"/>
                        </a:rPr>
                        <a:t>LiSt</a:t>
                      </a:r>
                      <a:r>
                        <a:rPr lang="en-GB" sz="1600" dirty="0" smtClean="0">
                          <a:effectLst/>
                          <a:latin typeface="Noto Serif" panose="02020600060500020200" pitchFamily="18" charset="0"/>
                          <a:ea typeface="Noto Serif" panose="02020600060500020200" pitchFamily="18" charset="0"/>
                          <a:cs typeface="Noto Serif" panose="02020600060500020200" pitchFamily="18" charset="0"/>
                        </a:rPr>
                        <a:t> Size – This list will be based on the size order.</a:t>
                      </a:r>
                    </a:p>
                  </a:txBody>
                  <a:tcPr/>
                </a:tc>
              </a:tr>
              <a:tr h="653983">
                <a:tc>
                  <a:txBody>
                    <a:bodyPr/>
                    <a:lstStyle/>
                    <a:p>
                      <a:r>
                        <a:rPr lang="en-GB" sz="1600" dirty="0" err="1" smtClean="0">
                          <a:latin typeface="Noto Serif" panose="02020600060500020200" pitchFamily="18" charset="0"/>
                          <a:ea typeface="Noto Serif" panose="02020600060500020200" pitchFamily="18" charset="0"/>
                          <a:cs typeface="Noto Serif" panose="02020600060500020200" pitchFamily="18" charset="0"/>
                        </a:rPr>
                        <a:t>ls</a:t>
                      </a:r>
                      <a:r>
                        <a:rPr lang="en-GB" sz="1600" dirty="0" smtClean="0">
                          <a:latin typeface="Noto Serif" panose="02020600060500020200" pitchFamily="18" charset="0"/>
                          <a:ea typeface="Noto Serif" panose="02020600060500020200" pitchFamily="18" charset="0"/>
                          <a:cs typeface="Noto Serif" panose="02020600060500020200" pitchFamily="18" charset="0"/>
                        </a:rPr>
                        <a:t> –h</a:t>
                      </a:r>
                      <a:endParaRPr lang="en-GB" sz="1600" dirty="0">
                        <a:latin typeface="Noto Serif" panose="02020600060500020200" pitchFamily="18" charset="0"/>
                        <a:ea typeface="Noto Serif" panose="02020600060500020200" pitchFamily="18" charset="0"/>
                        <a:cs typeface="Noto Serif" panose="02020600060500020200" pitchFamily="18" charset="0"/>
                      </a:endParaRPr>
                    </a:p>
                  </a:txBody>
                  <a:tcPr/>
                </a:tc>
                <a:tc>
                  <a:txBody>
                    <a:bodyPr/>
                    <a:lstStyle/>
                    <a:p>
                      <a:pPr>
                        <a:lnSpc>
                          <a:spcPct val="107000"/>
                        </a:lnSpc>
                        <a:spcAft>
                          <a:spcPts val="0"/>
                        </a:spcAft>
                      </a:pPr>
                      <a:r>
                        <a:rPr lang="en-GB" sz="1600" dirty="0" err="1" smtClean="0">
                          <a:effectLst/>
                          <a:latin typeface="Noto Serif" panose="02020600060500020200" pitchFamily="18" charset="0"/>
                          <a:ea typeface="Noto Serif" panose="02020600060500020200" pitchFamily="18" charset="0"/>
                          <a:cs typeface="Noto Serif" panose="02020600060500020200" pitchFamily="18" charset="0"/>
                        </a:rPr>
                        <a:t>LiSt</a:t>
                      </a:r>
                      <a:r>
                        <a:rPr lang="en-GB" sz="1600" dirty="0" smtClean="0">
                          <a:effectLst/>
                          <a:latin typeface="Noto Serif" panose="02020600060500020200" pitchFamily="18" charset="0"/>
                          <a:ea typeface="Noto Serif" panose="02020600060500020200" pitchFamily="18" charset="0"/>
                          <a:cs typeface="Noto Serif" panose="02020600060500020200" pitchFamily="18" charset="0"/>
                        </a:rPr>
                        <a:t> Human – this will make the list file sizes in human readable format for example the size would be 1.0MB instead of 1004638</a:t>
                      </a:r>
                      <a:endParaRPr lang="en-GB" sz="1600" dirty="0">
                        <a:effectLst/>
                        <a:latin typeface="Noto Serif" panose="02020600060500020200" pitchFamily="18" charset="0"/>
                        <a:ea typeface="Noto Serif" panose="02020600060500020200" pitchFamily="18" charset="0"/>
                        <a:cs typeface="Noto Serif" panose="02020600060500020200" pitchFamily="18" charset="0"/>
                      </a:endParaRPr>
                    </a:p>
                  </a:txBody>
                  <a:tcPr/>
                </a:tc>
              </a:tr>
              <a:tr h="357475">
                <a:tc>
                  <a:txBody>
                    <a:bodyPr/>
                    <a:lstStyle/>
                    <a:p>
                      <a:r>
                        <a:rPr lang="en-GB" sz="1600" dirty="0" err="1" smtClean="0">
                          <a:latin typeface="Noto Serif" panose="02020600060500020200" pitchFamily="18" charset="0"/>
                          <a:ea typeface="Noto Serif" panose="02020600060500020200" pitchFamily="18" charset="0"/>
                          <a:cs typeface="Noto Serif" panose="02020600060500020200" pitchFamily="18" charset="0"/>
                        </a:rPr>
                        <a:t>ls</a:t>
                      </a:r>
                      <a:r>
                        <a:rPr lang="en-GB" sz="1600" dirty="0" smtClean="0">
                          <a:latin typeface="Noto Serif" panose="02020600060500020200" pitchFamily="18" charset="0"/>
                          <a:ea typeface="Noto Serif" panose="02020600060500020200" pitchFamily="18" charset="0"/>
                          <a:cs typeface="Noto Serif" panose="02020600060500020200" pitchFamily="18" charset="0"/>
                        </a:rPr>
                        <a:t> -r</a:t>
                      </a:r>
                      <a:endParaRPr lang="en-GB" sz="1600" dirty="0">
                        <a:latin typeface="Noto Serif" panose="02020600060500020200" pitchFamily="18" charset="0"/>
                        <a:ea typeface="Noto Serif" panose="02020600060500020200" pitchFamily="18" charset="0"/>
                        <a:cs typeface="Noto Serif" panose="02020600060500020200" pitchFamily="18" charset="0"/>
                      </a:endParaRP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GB" sz="1600" dirty="0" err="1" smtClean="0">
                          <a:effectLst/>
                          <a:latin typeface="Noto Serif" panose="02020600060500020200" pitchFamily="18" charset="0"/>
                          <a:ea typeface="Noto Serif" panose="02020600060500020200" pitchFamily="18" charset="0"/>
                          <a:cs typeface="Noto Serif" panose="02020600060500020200" pitchFamily="18" charset="0"/>
                        </a:rPr>
                        <a:t>LiSt</a:t>
                      </a:r>
                      <a:r>
                        <a:rPr lang="en-GB" sz="1600" dirty="0" smtClean="0">
                          <a:effectLst/>
                          <a:latin typeface="Noto Serif" panose="02020600060500020200" pitchFamily="18" charset="0"/>
                          <a:ea typeface="Noto Serif" panose="02020600060500020200" pitchFamily="18" charset="0"/>
                          <a:cs typeface="Noto Serif" panose="02020600060500020200" pitchFamily="18" charset="0"/>
                        </a:rPr>
                        <a:t> Reversed – This will list the files in a reverse alphabetical order.</a:t>
                      </a:r>
                    </a:p>
                  </a:txBody>
                  <a:tcPr/>
                </a:tc>
              </a:tr>
            </a:tbl>
          </a:graphicData>
        </a:graphic>
      </p:graphicFrame>
    </p:spTree>
    <p:extLst>
      <p:ext uri="{BB962C8B-B14F-4D97-AF65-F5344CB8AC3E}">
        <p14:creationId xmlns:p14="http://schemas.microsoft.com/office/powerpoint/2010/main" val="271284804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67716" y="710961"/>
            <a:ext cx="4294480" cy="572035"/>
          </a:xfrm>
        </p:spPr>
        <p:txBody>
          <a:bodyPr>
            <a:normAutofit/>
          </a:bodyPr>
          <a:lstStyle/>
          <a:p>
            <a:r>
              <a:rPr lang="en-GB" sz="3200" dirty="0" smtClean="0">
                <a:latin typeface="Noto Serif" panose="02020600060500020200" pitchFamily="18" charset="0"/>
                <a:ea typeface="Noto Serif" panose="02020600060500020200" pitchFamily="18" charset="0"/>
                <a:cs typeface="Noto Serif" panose="02020600060500020200" pitchFamily="18" charset="0"/>
              </a:rPr>
              <a:t>The Basics</a:t>
            </a:r>
            <a:endParaRPr lang="en-GB" sz="3200" dirty="0">
              <a:latin typeface="Noto Serif" panose="02020600060500020200" pitchFamily="18" charset="0"/>
              <a:ea typeface="Noto Serif" panose="02020600060500020200" pitchFamily="18" charset="0"/>
              <a:cs typeface="Noto Serif" panose="02020600060500020200" pitchFamily="18" charset="0"/>
            </a:endParaRPr>
          </a:p>
        </p:txBody>
      </p:sp>
      <p:sp>
        <p:nvSpPr>
          <p:cNvPr id="3" name="Content Placeholder 2"/>
          <p:cNvSpPr>
            <a:spLocks noGrp="1"/>
          </p:cNvSpPr>
          <p:nvPr>
            <p:ph idx="1"/>
          </p:nvPr>
        </p:nvSpPr>
        <p:spPr>
          <a:xfrm>
            <a:off x="467716" y="1291616"/>
            <a:ext cx="4345686" cy="244576"/>
          </a:xfrm>
        </p:spPr>
        <p:txBody>
          <a:bodyPr>
            <a:normAutofit fontScale="92500" lnSpcReduction="20000"/>
          </a:bodyPr>
          <a:lstStyle/>
          <a:p>
            <a:pPr marL="0" indent="0">
              <a:buNone/>
            </a:pPr>
            <a:r>
              <a:rPr lang="en-GB" sz="1400" dirty="0" smtClean="0">
                <a:latin typeface="Roboto" panose="02000000000000000000" pitchFamily="2" charset="0"/>
                <a:ea typeface="Roboto" panose="02000000000000000000" pitchFamily="2" charset="0"/>
              </a:rPr>
              <a:t>Flags</a:t>
            </a:r>
            <a:endParaRPr lang="en-GB" sz="1400" dirty="0">
              <a:latin typeface="Roboto" panose="02000000000000000000" pitchFamily="2" charset="0"/>
              <a:ea typeface="Roboto" panose="02000000000000000000" pitchFamily="2" charset="0"/>
            </a:endParaRPr>
          </a:p>
        </p:txBody>
      </p:sp>
      <p:sp>
        <p:nvSpPr>
          <p:cNvPr id="4" name="Content Placeholder 2"/>
          <p:cNvSpPr txBox="1">
            <a:spLocks/>
          </p:cNvSpPr>
          <p:nvPr/>
        </p:nvSpPr>
        <p:spPr>
          <a:xfrm>
            <a:off x="2815895" y="2523276"/>
            <a:ext cx="5369814" cy="359954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base">
              <a:buNone/>
            </a:pPr>
            <a:endParaRPr lang="en-GB" sz="1200" dirty="0"/>
          </a:p>
        </p:txBody>
      </p:sp>
      <p:sp>
        <p:nvSpPr>
          <p:cNvPr id="5" name="Rectangle 4"/>
          <p:cNvSpPr/>
          <p:nvPr/>
        </p:nvSpPr>
        <p:spPr>
          <a:xfrm>
            <a:off x="570586" y="1700453"/>
            <a:ext cx="1448409" cy="66502"/>
          </a:xfrm>
          <a:prstGeom prst="rect">
            <a:avLst/>
          </a:prstGeom>
          <a:solidFill>
            <a:srgbClr val="C61F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p:cNvSpPr/>
          <p:nvPr/>
        </p:nvSpPr>
        <p:spPr>
          <a:xfrm>
            <a:off x="467716" y="1931216"/>
            <a:ext cx="7208991" cy="3108543"/>
          </a:xfrm>
          <a:prstGeom prst="rect">
            <a:avLst/>
          </a:prstGeom>
        </p:spPr>
        <p:txBody>
          <a:bodyPr wrap="square">
            <a:spAutoFit/>
          </a:bodyPr>
          <a:lstStyle/>
          <a:p>
            <a:r>
              <a:rPr lang="en-GB" sz="2800" dirty="0">
                <a:latin typeface="Noto Serif" panose="02020600060500020200" pitchFamily="18" charset="0"/>
                <a:ea typeface="Noto Serif" panose="02020600060500020200" pitchFamily="18" charset="0"/>
                <a:cs typeface="Noto Serif" panose="02020600060500020200" pitchFamily="18" charset="0"/>
              </a:rPr>
              <a:t>It is possible to combine flags for instance </a:t>
            </a:r>
            <a:endParaRPr lang="en-GB" sz="2800" dirty="0" smtClean="0">
              <a:latin typeface="Noto Serif" panose="02020600060500020200" pitchFamily="18" charset="0"/>
              <a:ea typeface="Noto Serif" panose="02020600060500020200" pitchFamily="18" charset="0"/>
              <a:cs typeface="Noto Serif" panose="02020600060500020200" pitchFamily="18" charset="0"/>
            </a:endParaRPr>
          </a:p>
          <a:p>
            <a:endParaRPr lang="en-GB" sz="2800" dirty="0">
              <a:latin typeface="Noto Serif" panose="02020600060500020200" pitchFamily="18" charset="0"/>
              <a:ea typeface="Noto Serif" panose="02020600060500020200" pitchFamily="18" charset="0"/>
              <a:cs typeface="Noto Serif" panose="02020600060500020200" pitchFamily="18" charset="0"/>
            </a:endParaRPr>
          </a:p>
          <a:p>
            <a:r>
              <a:rPr lang="en-GB" sz="2800" b="1" i="1" dirty="0">
                <a:latin typeface="Noto Serif" panose="02020600060500020200" pitchFamily="18" charset="0"/>
                <a:ea typeface="Noto Serif" panose="02020600060500020200" pitchFamily="18" charset="0"/>
                <a:cs typeface="Noto Serif" panose="02020600060500020200" pitchFamily="18" charset="0"/>
              </a:rPr>
              <a:t>ls –</a:t>
            </a:r>
            <a:r>
              <a:rPr lang="en-GB" sz="2800" b="1" i="1" dirty="0" err="1">
                <a:latin typeface="Noto Serif" panose="02020600060500020200" pitchFamily="18" charset="0"/>
                <a:ea typeface="Noto Serif" panose="02020600060500020200" pitchFamily="18" charset="0"/>
                <a:cs typeface="Noto Serif" panose="02020600060500020200" pitchFamily="18" charset="0"/>
              </a:rPr>
              <a:t>alh</a:t>
            </a:r>
            <a:r>
              <a:rPr lang="en-GB" sz="2800" b="1" i="1" dirty="0">
                <a:latin typeface="Noto Serif" panose="02020600060500020200" pitchFamily="18" charset="0"/>
                <a:ea typeface="Noto Serif" panose="02020600060500020200" pitchFamily="18" charset="0"/>
                <a:cs typeface="Noto Serif" panose="02020600060500020200" pitchFamily="18" charset="0"/>
              </a:rPr>
              <a:t> </a:t>
            </a:r>
            <a:endParaRPr lang="en-GB" sz="2800" b="1" i="1" dirty="0" smtClean="0">
              <a:latin typeface="Noto Serif" panose="02020600060500020200" pitchFamily="18" charset="0"/>
              <a:ea typeface="Noto Serif" panose="02020600060500020200" pitchFamily="18" charset="0"/>
              <a:cs typeface="Noto Serif" panose="02020600060500020200" pitchFamily="18" charset="0"/>
            </a:endParaRPr>
          </a:p>
          <a:p>
            <a:endParaRPr lang="en-GB" sz="2800" b="1" i="1" dirty="0">
              <a:latin typeface="Noto Serif" panose="02020600060500020200" pitchFamily="18" charset="0"/>
              <a:ea typeface="Noto Serif" panose="02020600060500020200" pitchFamily="18" charset="0"/>
              <a:cs typeface="Noto Serif" panose="02020600060500020200" pitchFamily="18" charset="0"/>
            </a:endParaRPr>
          </a:p>
          <a:p>
            <a:r>
              <a:rPr lang="en-GB" sz="2800" dirty="0">
                <a:latin typeface="Noto Serif" panose="02020600060500020200" pitchFamily="18" charset="0"/>
                <a:ea typeface="Noto Serif" panose="02020600060500020200" pitchFamily="18" charset="0"/>
                <a:cs typeface="Noto Serif" panose="02020600060500020200" pitchFamily="18" charset="0"/>
              </a:rPr>
              <a:t>would display all files including hidden in the long format human readable.</a:t>
            </a:r>
          </a:p>
        </p:txBody>
      </p:sp>
    </p:spTree>
    <p:extLst>
      <p:ext uri="{BB962C8B-B14F-4D97-AF65-F5344CB8AC3E}">
        <p14:creationId xmlns:p14="http://schemas.microsoft.com/office/powerpoint/2010/main" val="69827634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67716" y="710961"/>
            <a:ext cx="4294480" cy="572035"/>
          </a:xfrm>
        </p:spPr>
        <p:txBody>
          <a:bodyPr>
            <a:normAutofit/>
          </a:bodyPr>
          <a:lstStyle/>
          <a:p>
            <a:r>
              <a:rPr lang="en-GB" sz="3200" dirty="0" smtClean="0">
                <a:latin typeface="Noto Serif" panose="02020600060500020200" pitchFamily="18" charset="0"/>
                <a:ea typeface="Noto Serif" panose="02020600060500020200" pitchFamily="18" charset="0"/>
                <a:cs typeface="Noto Serif" panose="02020600060500020200" pitchFamily="18" charset="0"/>
              </a:rPr>
              <a:t>The Basics</a:t>
            </a:r>
            <a:endParaRPr lang="en-GB" sz="3200" dirty="0">
              <a:latin typeface="Noto Serif" panose="02020600060500020200" pitchFamily="18" charset="0"/>
              <a:ea typeface="Noto Serif" panose="02020600060500020200" pitchFamily="18" charset="0"/>
              <a:cs typeface="Noto Serif" panose="02020600060500020200" pitchFamily="18" charset="0"/>
            </a:endParaRPr>
          </a:p>
        </p:txBody>
      </p:sp>
      <p:sp>
        <p:nvSpPr>
          <p:cNvPr id="3" name="Content Placeholder 2"/>
          <p:cNvSpPr>
            <a:spLocks noGrp="1"/>
          </p:cNvSpPr>
          <p:nvPr>
            <p:ph idx="1"/>
          </p:nvPr>
        </p:nvSpPr>
        <p:spPr>
          <a:xfrm>
            <a:off x="467716" y="1291616"/>
            <a:ext cx="4345686" cy="244576"/>
          </a:xfrm>
        </p:spPr>
        <p:txBody>
          <a:bodyPr>
            <a:normAutofit fontScale="92500" lnSpcReduction="20000"/>
          </a:bodyPr>
          <a:lstStyle/>
          <a:p>
            <a:pPr marL="0" indent="0">
              <a:buNone/>
            </a:pPr>
            <a:r>
              <a:rPr lang="en-GB" sz="1400" dirty="0" smtClean="0">
                <a:latin typeface="Roboto" panose="02000000000000000000" pitchFamily="2" charset="0"/>
                <a:ea typeface="Roboto" panose="02000000000000000000" pitchFamily="2" charset="0"/>
              </a:rPr>
              <a:t>Getting Around</a:t>
            </a:r>
            <a:endParaRPr lang="en-GB" sz="1400" dirty="0">
              <a:latin typeface="Roboto" panose="02000000000000000000" pitchFamily="2" charset="0"/>
              <a:ea typeface="Roboto" panose="02000000000000000000" pitchFamily="2" charset="0"/>
            </a:endParaRPr>
          </a:p>
        </p:txBody>
      </p:sp>
      <p:sp>
        <p:nvSpPr>
          <p:cNvPr id="4" name="Content Placeholder 2"/>
          <p:cNvSpPr txBox="1">
            <a:spLocks/>
          </p:cNvSpPr>
          <p:nvPr/>
        </p:nvSpPr>
        <p:spPr>
          <a:xfrm>
            <a:off x="2815895" y="2523276"/>
            <a:ext cx="5369814" cy="359954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base">
              <a:buNone/>
            </a:pPr>
            <a:endParaRPr lang="en-GB" sz="1200" dirty="0"/>
          </a:p>
        </p:txBody>
      </p:sp>
      <p:sp>
        <p:nvSpPr>
          <p:cNvPr id="5" name="Rectangle 4"/>
          <p:cNvSpPr/>
          <p:nvPr/>
        </p:nvSpPr>
        <p:spPr>
          <a:xfrm>
            <a:off x="570586" y="1700453"/>
            <a:ext cx="1448409" cy="66502"/>
          </a:xfrm>
          <a:prstGeom prst="rect">
            <a:avLst/>
          </a:prstGeom>
          <a:solidFill>
            <a:srgbClr val="C61F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p:cNvSpPr/>
          <p:nvPr/>
        </p:nvSpPr>
        <p:spPr>
          <a:xfrm>
            <a:off x="467716" y="1931216"/>
            <a:ext cx="7208991" cy="3970318"/>
          </a:xfrm>
          <a:prstGeom prst="rect">
            <a:avLst/>
          </a:prstGeom>
        </p:spPr>
        <p:txBody>
          <a:bodyPr wrap="square">
            <a:spAutoFit/>
          </a:bodyPr>
          <a:lstStyle/>
          <a:p>
            <a:pPr marL="457200" indent="-457200">
              <a:buFont typeface="Arial" panose="020B0604020202020204" pitchFamily="34" charset="0"/>
              <a:buChar char="•"/>
            </a:pPr>
            <a:r>
              <a:rPr lang="en-GB" sz="2800" dirty="0">
                <a:latin typeface="Noto Serif" panose="02020600060500020200" pitchFamily="18" charset="0"/>
                <a:ea typeface="Noto Serif" panose="02020600060500020200" pitchFamily="18" charset="0"/>
                <a:cs typeface="Noto Serif" panose="02020600060500020200" pitchFamily="18" charset="0"/>
              </a:rPr>
              <a:t>The commands for getting around the directories and file structures are really simple</a:t>
            </a:r>
            <a:r>
              <a:rPr lang="en-GB" sz="2800" dirty="0" smtClean="0">
                <a:latin typeface="Noto Serif" panose="02020600060500020200" pitchFamily="18" charset="0"/>
                <a:ea typeface="Noto Serif" panose="02020600060500020200" pitchFamily="18" charset="0"/>
                <a:cs typeface="Noto Serif" panose="02020600060500020200" pitchFamily="18" charset="0"/>
              </a:rPr>
              <a:t>.</a:t>
            </a:r>
          </a:p>
          <a:p>
            <a:pPr marL="457200" indent="-457200">
              <a:buFont typeface="Arial" panose="020B0604020202020204" pitchFamily="34" charset="0"/>
              <a:buChar char="•"/>
            </a:pPr>
            <a:endParaRPr lang="en-GB" sz="2800" dirty="0">
              <a:latin typeface="Noto Serif" panose="02020600060500020200" pitchFamily="18" charset="0"/>
              <a:ea typeface="Noto Serif" panose="02020600060500020200" pitchFamily="18" charset="0"/>
              <a:cs typeface="Noto Serif" panose="02020600060500020200" pitchFamily="18" charset="0"/>
            </a:endParaRPr>
          </a:p>
          <a:p>
            <a:pPr marL="457200" indent="-457200">
              <a:buFont typeface="Arial" panose="020B0604020202020204" pitchFamily="34" charset="0"/>
              <a:buChar char="•"/>
            </a:pPr>
            <a:r>
              <a:rPr lang="en-GB" sz="2800" dirty="0">
                <a:latin typeface="Noto Serif" panose="02020600060500020200" pitchFamily="18" charset="0"/>
                <a:ea typeface="Noto Serif" panose="02020600060500020200" pitchFamily="18" charset="0"/>
                <a:cs typeface="Noto Serif" panose="02020600060500020200" pitchFamily="18" charset="0"/>
              </a:rPr>
              <a:t>Inverted tree like design with the root directory at the top, the user home directory and other essential folders below that, and the general directories/subdirectories below this.</a:t>
            </a:r>
          </a:p>
        </p:txBody>
      </p:sp>
    </p:spTree>
    <p:extLst>
      <p:ext uri="{BB962C8B-B14F-4D97-AF65-F5344CB8AC3E}">
        <p14:creationId xmlns:p14="http://schemas.microsoft.com/office/powerpoint/2010/main" val="45951409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67716" y="710961"/>
            <a:ext cx="4294480" cy="572035"/>
          </a:xfrm>
        </p:spPr>
        <p:txBody>
          <a:bodyPr>
            <a:normAutofit/>
          </a:bodyPr>
          <a:lstStyle/>
          <a:p>
            <a:r>
              <a:rPr lang="en-GB" sz="3200" dirty="0" smtClean="0">
                <a:latin typeface="Noto Serif" panose="02020600060500020200" pitchFamily="18" charset="0"/>
                <a:ea typeface="Noto Serif" panose="02020600060500020200" pitchFamily="18" charset="0"/>
                <a:cs typeface="Noto Serif" panose="02020600060500020200" pitchFamily="18" charset="0"/>
              </a:rPr>
              <a:t>The Basics</a:t>
            </a:r>
            <a:endParaRPr lang="en-GB" sz="3200" dirty="0">
              <a:latin typeface="Noto Serif" panose="02020600060500020200" pitchFamily="18" charset="0"/>
              <a:ea typeface="Noto Serif" panose="02020600060500020200" pitchFamily="18" charset="0"/>
              <a:cs typeface="Noto Serif" panose="02020600060500020200" pitchFamily="18" charset="0"/>
            </a:endParaRPr>
          </a:p>
        </p:txBody>
      </p:sp>
      <p:sp>
        <p:nvSpPr>
          <p:cNvPr id="3" name="Content Placeholder 2"/>
          <p:cNvSpPr>
            <a:spLocks noGrp="1"/>
          </p:cNvSpPr>
          <p:nvPr>
            <p:ph idx="1"/>
          </p:nvPr>
        </p:nvSpPr>
        <p:spPr>
          <a:xfrm>
            <a:off x="467716" y="1291616"/>
            <a:ext cx="4345686" cy="244576"/>
          </a:xfrm>
        </p:spPr>
        <p:txBody>
          <a:bodyPr>
            <a:normAutofit fontScale="92500" lnSpcReduction="20000"/>
          </a:bodyPr>
          <a:lstStyle/>
          <a:p>
            <a:pPr marL="0" indent="0">
              <a:buNone/>
            </a:pPr>
            <a:r>
              <a:rPr lang="en-GB" sz="1400" dirty="0" smtClean="0">
                <a:latin typeface="Roboto" panose="02000000000000000000" pitchFamily="2" charset="0"/>
                <a:ea typeface="Roboto" panose="02000000000000000000" pitchFamily="2" charset="0"/>
              </a:rPr>
              <a:t>Getting Around</a:t>
            </a:r>
            <a:endParaRPr lang="en-GB" sz="1400" dirty="0">
              <a:latin typeface="Roboto" panose="02000000000000000000" pitchFamily="2" charset="0"/>
              <a:ea typeface="Roboto" panose="02000000000000000000" pitchFamily="2" charset="0"/>
            </a:endParaRPr>
          </a:p>
        </p:txBody>
      </p:sp>
      <p:sp>
        <p:nvSpPr>
          <p:cNvPr id="4" name="Content Placeholder 2"/>
          <p:cNvSpPr txBox="1">
            <a:spLocks/>
          </p:cNvSpPr>
          <p:nvPr/>
        </p:nvSpPr>
        <p:spPr>
          <a:xfrm>
            <a:off x="2815895" y="2523276"/>
            <a:ext cx="5369814" cy="359954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base">
              <a:buNone/>
            </a:pPr>
            <a:endParaRPr lang="en-GB" sz="1200" dirty="0"/>
          </a:p>
        </p:txBody>
      </p:sp>
      <p:sp>
        <p:nvSpPr>
          <p:cNvPr id="5" name="Rectangle 4"/>
          <p:cNvSpPr/>
          <p:nvPr/>
        </p:nvSpPr>
        <p:spPr>
          <a:xfrm>
            <a:off x="570586" y="1700453"/>
            <a:ext cx="1448409" cy="66502"/>
          </a:xfrm>
          <a:prstGeom prst="rect">
            <a:avLst/>
          </a:prstGeom>
          <a:solidFill>
            <a:srgbClr val="C61F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Picture 7"/>
          <p:cNvPicPr/>
          <p:nvPr/>
        </p:nvPicPr>
        <p:blipFill>
          <a:blip r:embed="rId4" cstate="print">
            <a:extLst>
              <a:ext uri="{28A0092B-C50C-407E-A947-70E740481C1C}">
                <a14:useLocalDpi xmlns:a14="http://schemas.microsoft.com/office/drawing/2010/main" val="0"/>
              </a:ext>
            </a:extLst>
          </a:blip>
          <a:stretch>
            <a:fillRect/>
          </a:stretch>
        </p:blipFill>
        <p:spPr>
          <a:xfrm>
            <a:off x="467716" y="1931216"/>
            <a:ext cx="8477876" cy="4159033"/>
          </a:xfrm>
          <a:prstGeom prst="rect">
            <a:avLst/>
          </a:prstGeom>
        </p:spPr>
      </p:pic>
    </p:spTree>
    <p:extLst>
      <p:ext uri="{BB962C8B-B14F-4D97-AF65-F5344CB8AC3E}">
        <p14:creationId xmlns:p14="http://schemas.microsoft.com/office/powerpoint/2010/main" val="76379584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67716" y="710961"/>
            <a:ext cx="4294480" cy="572035"/>
          </a:xfrm>
        </p:spPr>
        <p:txBody>
          <a:bodyPr>
            <a:normAutofit/>
          </a:bodyPr>
          <a:lstStyle/>
          <a:p>
            <a:r>
              <a:rPr lang="en-GB" sz="3200" dirty="0" smtClean="0">
                <a:latin typeface="Noto Serif" panose="02020600060500020200" pitchFamily="18" charset="0"/>
                <a:ea typeface="Noto Serif" panose="02020600060500020200" pitchFamily="18" charset="0"/>
                <a:cs typeface="Noto Serif" panose="02020600060500020200" pitchFamily="18" charset="0"/>
              </a:rPr>
              <a:t>The Basics</a:t>
            </a:r>
            <a:endParaRPr lang="en-GB" sz="3200" dirty="0">
              <a:latin typeface="Noto Serif" panose="02020600060500020200" pitchFamily="18" charset="0"/>
              <a:ea typeface="Noto Serif" panose="02020600060500020200" pitchFamily="18" charset="0"/>
              <a:cs typeface="Noto Serif" panose="02020600060500020200" pitchFamily="18" charset="0"/>
            </a:endParaRPr>
          </a:p>
        </p:txBody>
      </p:sp>
      <p:sp>
        <p:nvSpPr>
          <p:cNvPr id="3" name="Content Placeholder 2"/>
          <p:cNvSpPr>
            <a:spLocks noGrp="1"/>
          </p:cNvSpPr>
          <p:nvPr>
            <p:ph idx="1"/>
          </p:nvPr>
        </p:nvSpPr>
        <p:spPr>
          <a:xfrm>
            <a:off x="467716" y="1291616"/>
            <a:ext cx="4345686" cy="244576"/>
          </a:xfrm>
        </p:spPr>
        <p:txBody>
          <a:bodyPr>
            <a:normAutofit fontScale="92500" lnSpcReduction="20000"/>
          </a:bodyPr>
          <a:lstStyle/>
          <a:p>
            <a:pPr marL="0" indent="0">
              <a:buNone/>
            </a:pPr>
            <a:r>
              <a:rPr lang="en-GB" sz="1400" dirty="0" smtClean="0">
                <a:latin typeface="Roboto" panose="02000000000000000000" pitchFamily="2" charset="0"/>
                <a:ea typeface="Roboto" panose="02000000000000000000" pitchFamily="2" charset="0"/>
              </a:rPr>
              <a:t>Getting Around</a:t>
            </a:r>
            <a:endParaRPr lang="en-GB" sz="1400" dirty="0">
              <a:latin typeface="Roboto" panose="02000000000000000000" pitchFamily="2" charset="0"/>
              <a:ea typeface="Roboto" panose="02000000000000000000" pitchFamily="2" charset="0"/>
            </a:endParaRPr>
          </a:p>
        </p:txBody>
      </p:sp>
      <p:sp>
        <p:nvSpPr>
          <p:cNvPr id="4" name="Content Placeholder 2"/>
          <p:cNvSpPr txBox="1">
            <a:spLocks/>
          </p:cNvSpPr>
          <p:nvPr/>
        </p:nvSpPr>
        <p:spPr>
          <a:xfrm>
            <a:off x="2815895" y="2523276"/>
            <a:ext cx="5369814" cy="359954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base">
              <a:buNone/>
            </a:pPr>
            <a:endParaRPr lang="en-GB" sz="1200" dirty="0"/>
          </a:p>
        </p:txBody>
      </p:sp>
      <p:sp>
        <p:nvSpPr>
          <p:cNvPr id="5" name="Rectangle 4"/>
          <p:cNvSpPr/>
          <p:nvPr/>
        </p:nvSpPr>
        <p:spPr>
          <a:xfrm>
            <a:off x="570586" y="1700453"/>
            <a:ext cx="1448409" cy="66502"/>
          </a:xfrm>
          <a:prstGeom prst="rect">
            <a:avLst/>
          </a:prstGeom>
          <a:solidFill>
            <a:srgbClr val="C61F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aphicFrame>
        <p:nvGraphicFramePr>
          <p:cNvPr id="8" name="Content Placeholder 1"/>
          <p:cNvGraphicFramePr>
            <a:graphicFrameLocks/>
          </p:cNvGraphicFramePr>
          <p:nvPr>
            <p:extLst>
              <p:ext uri="{D42A27DB-BD31-4B8C-83A1-F6EECF244321}">
                <p14:modId xmlns:p14="http://schemas.microsoft.com/office/powerpoint/2010/main" val="4237963091"/>
              </p:ext>
            </p:extLst>
          </p:nvPr>
        </p:nvGraphicFramePr>
        <p:xfrm>
          <a:off x="202018" y="1536193"/>
          <a:ext cx="8793125" cy="4718902"/>
        </p:xfrm>
        <a:graphic>
          <a:graphicData uri="http://schemas.openxmlformats.org/drawingml/2006/table">
            <a:tbl>
              <a:tblPr firstRow="1" bandRow="1">
                <a:tableStyleId>{5C22544A-7EE6-4342-B048-85BDC9FD1C3A}</a:tableStyleId>
              </a:tblPr>
              <a:tblGrid>
                <a:gridCol w="2877563"/>
                <a:gridCol w="5915562"/>
              </a:tblGrid>
              <a:tr h="314658">
                <a:tc>
                  <a:txBody>
                    <a:bodyPr/>
                    <a:lstStyle/>
                    <a:p>
                      <a:r>
                        <a:rPr lang="en-GB" dirty="0" smtClean="0"/>
                        <a:t>Command</a:t>
                      </a:r>
                      <a:endParaRPr lang="en-GB" dirty="0"/>
                    </a:p>
                  </a:txBody>
                  <a:tcPr/>
                </a:tc>
                <a:tc>
                  <a:txBody>
                    <a:bodyPr/>
                    <a:lstStyle/>
                    <a:p>
                      <a:r>
                        <a:rPr lang="en-GB" dirty="0" smtClean="0"/>
                        <a:t>Details</a:t>
                      </a:r>
                      <a:endParaRPr lang="en-GB" dirty="0"/>
                    </a:p>
                  </a:txBody>
                  <a:tcPr/>
                </a:tc>
              </a:tr>
              <a:tr h="288437">
                <a:tc>
                  <a:txBody>
                    <a:bodyPr/>
                    <a:lstStyle/>
                    <a:p>
                      <a:r>
                        <a:rPr lang="en-GB" sz="1600" dirty="0" smtClean="0"/>
                        <a:t>cd ..</a:t>
                      </a:r>
                      <a:endParaRPr lang="en-GB" sz="1600"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GB" sz="1600" dirty="0" smtClean="0">
                          <a:effectLst/>
                        </a:rPr>
                        <a:t>Change Directory - to one level up the tree.</a:t>
                      </a:r>
                      <a:endParaRPr lang="en-GB" sz="1600" dirty="0" smtClean="0">
                        <a:effectLst/>
                        <a:latin typeface="Calibri" panose="020F0502020204030204" pitchFamily="34" charset="0"/>
                        <a:ea typeface="Calibri" panose="020F0502020204030204" pitchFamily="34" charset="0"/>
                        <a:cs typeface="Times New Roman" panose="02020603050405020304" pitchFamily="18" charset="0"/>
                      </a:endParaRPr>
                    </a:p>
                  </a:txBody>
                  <a:tcPr/>
                </a:tc>
              </a:tr>
              <a:tr h="288437">
                <a:tc>
                  <a:txBody>
                    <a:bodyPr/>
                    <a:lstStyle/>
                    <a:p>
                      <a:r>
                        <a:rPr lang="en-GB" sz="1600" dirty="0" smtClean="0"/>
                        <a:t>cd ~</a:t>
                      </a:r>
                      <a:endParaRPr lang="en-GB" sz="1600"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GB" sz="1600" dirty="0" smtClean="0">
                          <a:effectLst/>
                        </a:rPr>
                        <a:t>Change Directory - to the home directory</a:t>
                      </a:r>
                      <a:endParaRPr lang="en-GB" sz="1600" dirty="0" smtClean="0">
                        <a:effectLst/>
                        <a:latin typeface="Calibri" panose="020F0502020204030204" pitchFamily="34" charset="0"/>
                        <a:ea typeface="Calibri" panose="020F0502020204030204" pitchFamily="34" charset="0"/>
                        <a:cs typeface="Times New Roman" panose="02020603050405020304" pitchFamily="18" charset="0"/>
                      </a:endParaRPr>
                    </a:p>
                  </a:txBody>
                  <a:tcPr/>
                </a:tc>
              </a:tr>
              <a:tr h="527599">
                <a:tc>
                  <a:txBody>
                    <a:bodyPr/>
                    <a:lstStyle/>
                    <a:p>
                      <a:r>
                        <a:rPr lang="en-GB" sz="1600" dirty="0" err="1" smtClean="0"/>
                        <a:t>mkdir</a:t>
                      </a:r>
                      <a:r>
                        <a:rPr lang="en-GB" sz="1600" dirty="0" smtClean="0"/>
                        <a:t> </a:t>
                      </a:r>
                      <a:r>
                        <a:rPr lang="en-GB" sz="1600" i="1" dirty="0" smtClean="0"/>
                        <a:t>Directory</a:t>
                      </a:r>
                      <a:endParaRPr lang="en-GB" sz="1600" i="1" dirty="0"/>
                    </a:p>
                  </a:txBody>
                  <a:tcPr/>
                </a:tc>
                <a:tc>
                  <a:txBody>
                    <a:bodyPr/>
                    <a:lstStyle/>
                    <a:p>
                      <a:pPr>
                        <a:lnSpc>
                          <a:spcPct val="107000"/>
                        </a:lnSpc>
                        <a:spcAft>
                          <a:spcPts val="0"/>
                        </a:spcAft>
                      </a:pPr>
                      <a:r>
                        <a:rPr lang="en-GB" sz="1600" dirty="0" smtClean="0">
                          <a:effectLst/>
                        </a:rPr>
                        <a:t>Make </a:t>
                      </a:r>
                      <a:r>
                        <a:rPr lang="en-GB" sz="1600" dirty="0" err="1" smtClean="0">
                          <a:effectLst/>
                        </a:rPr>
                        <a:t>DIRectory</a:t>
                      </a:r>
                      <a:r>
                        <a:rPr lang="en-GB" sz="1600" dirty="0" smtClean="0">
                          <a:effectLst/>
                        </a:rPr>
                        <a:t> – this creates a new directory within the current working directory</a:t>
                      </a:r>
                      <a:endParaRPr lang="en-GB" sz="1600" dirty="0">
                        <a:effectLst/>
                        <a:latin typeface="Calibri" panose="020F0502020204030204" pitchFamily="34" charset="0"/>
                        <a:ea typeface="Calibri" panose="020F0502020204030204" pitchFamily="34" charset="0"/>
                        <a:cs typeface="Times New Roman" panose="02020603050405020304" pitchFamily="18" charset="0"/>
                      </a:endParaRPr>
                    </a:p>
                  </a:txBody>
                  <a:tcPr/>
                </a:tc>
              </a:tr>
              <a:tr h="577822">
                <a:tc>
                  <a:txBody>
                    <a:bodyPr/>
                    <a:lstStyle/>
                    <a:p>
                      <a:r>
                        <a:rPr lang="en-GB" sz="1600" dirty="0" err="1" smtClean="0"/>
                        <a:t>rmdir</a:t>
                      </a:r>
                      <a:r>
                        <a:rPr lang="en-GB" sz="1600" dirty="0" smtClean="0"/>
                        <a:t> </a:t>
                      </a:r>
                      <a:r>
                        <a:rPr lang="en-GB" sz="1600" i="1" dirty="0" smtClean="0"/>
                        <a:t>Directory</a:t>
                      </a:r>
                      <a:endParaRPr lang="en-GB" sz="1600" i="1"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GB" sz="1600" dirty="0" err="1" smtClean="0">
                          <a:effectLst/>
                        </a:rPr>
                        <a:t>ReMove</a:t>
                      </a:r>
                      <a:r>
                        <a:rPr lang="en-GB" sz="1600" dirty="0" smtClean="0">
                          <a:effectLst/>
                        </a:rPr>
                        <a:t> </a:t>
                      </a:r>
                      <a:r>
                        <a:rPr lang="en-GB" sz="1600" dirty="0" err="1" smtClean="0">
                          <a:effectLst/>
                        </a:rPr>
                        <a:t>DIRectory</a:t>
                      </a:r>
                      <a:r>
                        <a:rPr lang="en-GB" sz="1600" dirty="0" smtClean="0">
                          <a:effectLst/>
                        </a:rPr>
                        <a:t> – This will remove the named directory, It must be both empty of files and within the current working directory </a:t>
                      </a:r>
                      <a:endParaRPr lang="en-GB" sz="1600" dirty="0" smtClean="0">
                        <a:effectLst/>
                        <a:latin typeface="Calibri" panose="020F0502020204030204" pitchFamily="34" charset="0"/>
                        <a:ea typeface="Calibri" panose="020F0502020204030204" pitchFamily="34" charset="0"/>
                        <a:cs typeface="Times New Roman" panose="02020603050405020304" pitchFamily="18" charset="0"/>
                      </a:endParaRPr>
                    </a:p>
                  </a:txBody>
                  <a:tcPr/>
                </a:tc>
              </a:tr>
              <a:tr h="498209">
                <a:tc>
                  <a:txBody>
                    <a:bodyPr/>
                    <a:lstStyle/>
                    <a:p>
                      <a:r>
                        <a:rPr lang="en-GB" sz="1600" dirty="0" err="1" smtClean="0"/>
                        <a:t>rmdir</a:t>
                      </a:r>
                      <a:r>
                        <a:rPr lang="en-GB" sz="1600" dirty="0" smtClean="0"/>
                        <a:t> –r </a:t>
                      </a:r>
                      <a:r>
                        <a:rPr lang="en-GB" sz="1600" i="1" dirty="0" smtClean="0"/>
                        <a:t>Directory</a:t>
                      </a:r>
                      <a:endParaRPr lang="en-GB" sz="1600" i="1"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GB" sz="1600" dirty="0" err="1" smtClean="0">
                          <a:effectLst/>
                        </a:rPr>
                        <a:t>ReMove</a:t>
                      </a:r>
                      <a:r>
                        <a:rPr lang="en-GB" sz="1600" dirty="0" smtClean="0">
                          <a:effectLst/>
                        </a:rPr>
                        <a:t> </a:t>
                      </a:r>
                      <a:r>
                        <a:rPr lang="en-GB" sz="1600" dirty="0" err="1" smtClean="0">
                          <a:effectLst/>
                        </a:rPr>
                        <a:t>DIRectory</a:t>
                      </a:r>
                      <a:r>
                        <a:rPr lang="en-GB" sz="1600" dirty="0" smtClean="0">
                          <a:effectLst/>
                        </a:rPr>
                        <a:t> – the r flag on this command will along with its contents</a:t>
                      </a:r>
                      <a:endParaRPr lang="en-GB" sz="1600" dirty="0" smtClean="0">
                        <a:effectLst/>
                        <a:latin typeface="Calibri" panose="020F0502020204030204" pitchFamily="34" charset="0"/>
                        <a:ea typeface="Calibri" panose="020F0502020204030204" pitchFamily="34" charset="0"/>
                        <a:cs typeface="Times New Roman" panose="02020603050405020304" pitchFamily="18" charset="0"/>
                      </a:endParaRPr>
                    </a:p>
                  </a:txBody>
                  <a:tcPr/>
                </a:tc>
              </a:tr>
              <a:tr h="527599">
                <a:tc>
                  <a:txBody>
                    <a:bodyPr/>
                    <a:lstStyle/>
                    <a:p>
                      <a:r>
                        <a:rPr lang="en-GB" sz="1600" dirty="0" err="1" smtClean="0"/>
                        <a:t>rm</a:t>
                      </a:r>
                      <a:r>
                        <a:rPr lang="en-GB" sz="1600" dirty="0" smtClean="0"/>
                        <a:t> –</a:t>
                      </a:r>
                      <a:r>
                        <a:rPr lang="en-GB" sz="1600" dirty="0" err="1" smtClean="0"/>
                        <a:t>i</a:t>
                      </a:r>
                      <a:r>
                        <a:rPr lang="en-GB" sz="1600" baseline="0" dirty="0" smtClean="0"/>
                        <a:t> </a:t>
                      </a:r>
                      <a:r>
                        <a:rPr lang="en-GB" sz="1600" i="1" baseline="0" dirty="0" smtClean="0"/>
                        <a:t>Directory</a:t>
                      </a:r>
                      <a:endParaRPr lang="en-GB" sz="1600" i="1" dirty="0"/>
                    </a:p>
                  </a:txBody>
                  <a:tcPr/>
                </a:tc>
                <a:tc>
                  <a:txBody>
                    <a:bodyPr/>
                    <a:lstStyle/>
                    <a:p>
                      <a:pPr>
                        <a:lnSpc>
                          <a:spcPct val="107000"/>
                        </a:lnSpc>
                        <a:spcAft>
                          <a:spcPts val="0"/>
                        </a:spcAft>
                      </a:pPr>
                      <a:r>
                        <a:rPr lang="en-GB" sz="1600" dirty="0" err="1" smtClean="0">
                          <a:effectLst/>
                        </a:rPr>
                        <a:t>ReMove</a:t>
                      </a:r>
                      <a:r>
                        <a:rPr lang="en-GB" sz="1600" dirty="0" smtClean="0">
                          <a:effectLst/>
                        </a:rPr>
                        <a:t> – the </a:t>
                      </a:r>
                      <a:r>
                        <a:rPr lang="en-GB" sz="1600" dirty="0" err="1" smtClean="0">
                          <a:effectLst/>
                        </a:rPr>
                        <a:t>i</a:t>
                      </a:r>
                      <a:r>
                        <a:rPr lang="en-GB" sz="1600" dirty="0" smtClean="0">
                          <a:effectLst/>
                        </a:rPr>
                        <a:t> flag on this command will make it so there is user interaction, i.e. the computer will ask for confirmation</a:t>
                      </a:r>
                      <a:endParaRPr lang="en-GB" sz="1600" dirty="0">
                        <a:effectLst/>
                        <a:latin typeface="Calibri" panose="020F0502020204030204" pitchFamily="34" charset="0"/>
                        <a:ea typeface="Calibri" panose="020F0502020204030204" pitchFamily="34" charset="0"/>
                        <a:cs typeface="Times New Roman" panose="02020603050405020304" pitchFamily="18" charset="0"/>
                      </a:endParaRPr>
                    </a:p>
                  </a:txBody>
                  <a:tcPr/>
                </a:tc>
              </a:tr>
              <a:tr h="498209">
                <a:tc>
                  <a:txBody>
                    <a:bodyPr/>
                    <a:lstStyle/>
                    <a:p>
                      <a:r>
                        <a:rPr lang="en-GB" sz="1600" dirty="0" err="1" smtClean="0"/>
                        <a:t>rm</a:t>
                      </a:r>
                      <a:r>
                        <a:rPr lang="en-GB" sz="1600" dirty="0" smtClean="0"/>
                        <a:t> –</a:t>
                      </a:r>
                      <a:r>
                        <a:rPr lang="en-GB" sz="1600" dirty="0" err="1" smtClean="0"/>
                        <a:t>ir</a:t>
                      </a:r>
                      <a:r>
                        <a:rPr lang="en-GB" sz="1600" dirty="0" smtClean="0"/>
                        <a:t> </a:t>
                      </a:r>
                      <a:r>
                        <a:rPr lang="en-GB" sz="1600" i="1" dirty="0" smtClean="0"/>
                        <a:t>Directory</a:t>
                      </a:r>
                      <a:endParaRPr lang="en-GB" sz="1600" i="1"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GB" sz="1600" dirty="0" err="1" smtClean="0">
                          <a:effectLst/>
                        </a:rPr>
                        <a:t>ReMove</a:t>
                      </a:r>
                      <a:r>
                        <a:rPr lang="en-GB" sz="1600" dirty="0" smtClean="0">
                          <a:effectLst/>
                        </a:rPr>
                        <a:t> – the combination </a:t>
                      </a:r>
                      <a:r>
                        <a:rPr lang="en-GB" sz="1600" dirty="0" err="1" smtClean="0">
                          <a:effectLst/>
                        </a:rPr>
                        <a:t>ir</a:t>
                      </a:r>
                      <a:r>
                        <a:rPr lang="en-GB" sz="1600" dirty="0" smtClean="0">
                          <a:effectLst/>
                        </a:rPr>
                        <a:t> will remove all files within the directory and ask for confirmation for each file within it.</a:t>
                      </a:r>
                      <a:endParaRPr lang="en-GB" sz="1600" dirty="0" smtClean="0">
                        <a:effectLst/>
                        <a:latin typeface="Calibri" panose="020F0502020204030204" pitchFamily="34" charset="0"/>
                        <a:ea typeface="Calibri" panose="020F0502020204030204" pitchFamily="34" charset="0"/>
                        <a:cs typeface="Times New Roman" panose="02020603050405020304" pitchFamily="18" charset="0"/>
                      </a:endParaRPr>
                    </a:p>
                  </a:txBody>
                  <a:tcPr/>
                </a:tc>
              </a:tr>
              <a:tr h="288437">
                <a:tc>
                  <a:txBody>
                    <a:bodyPr/>
                    <a:lstStyle/>
                    <a:p>
                      <a:r>
                        <a:rPr lang="en-GB" sz="1600" dirty="0" smtClean="0"/>
                        <a:t>mv </a:t>
                      </a:r>
                      <a:r>
                        <a:rPr lang="en-GB" sz="1600" i="1" dirty="0" smtClean="0"/>
                        <a:t>filename </a:t>
                      </a:r>
                      <a:r>
                        <a:rPr lang="en-GB" sz="1600" i="1" dirty="0" err="1" smtClean="0"/>
                        <a:t>new_filename</a:t>
                      </a:r>
                      <a:endParaRPr lang="en-GB" sz="1600" i="1"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GB" sz="1600" dirty="0" err="1" smtClean="0">
                          <a:effectLst/>
                        </a:rPr>
                        <a:t>MoVe</a:t>
                      </a:r>
                      <a:r>
                        <a:rPr lang="en-GB" sz="1600" dirty="0" smtClean="0">
                          <a:effectLst/>
                        </a:rPr>
                        <a:t> – This will move the file to a new location</a:t>
                      </a:r>
                      <a:endParaRPr lang="en-GB" sz="1600" dirty="0" smtClean="0">
                        <a:effectLst/>
                        <a:latin typeface="Calibri" panose="020F0502020204030204" pitchFamily="34" charset="0"/>
                        <a:ea typeface="Calibri" panose="020F0502020204030204" pitchFamily="34" charset="0"/>
                        <a:cs typeface="Times New Roman" panose="02020603050405020304" pitchFamily="18" charset="0"/>
                      </a:endParaRPr>
                    </a:p>
                  </a:txBody>
                  <a:tcPr/>
                </a:tc>
              </a:tr>
              <a:tr h="406616">
                <a:tc>
                  <a:txBody>
                    <a:bodyPr/>
                    <a:lstStyle/>
                    <a:p>
                      <a:r>
                        <a:rPr lang="en-GB" sz="1600" dirty="0" err="1" smtClean="0"/>
                        <a:t>cp</a:t>
                      </a:r>
                      <a:r>
                        <a:rPr lang="en-GB" sz="1600" dirty="0" smtClean="0"/>
                        <a:t> </a:t>
                      </a:r>
                      <a:r>
                        <a:rPr lang="en-GB" sz="1600" i="1" dirty="0" smtClean="0"/>
                        <a:t>filename</a:t>
                      </a:r>
                      <a:r>
                        <a:rPr lang="en-GB" sz="1600" i="1" baseline="0" dirty="0" smtClean="0"/>
                        <a:t> </a:t>
                      </a:r>
                      <a:r>
                        <a:rPr lang="en-GB" sz="1600" i="1" baseline="0" dirty="0" err="1" smtClean="0"/>
                        <a:t>new_filename</a:t>
                      </a:r>
                      <a:endParaRPr lang="en-GB" sz="1600" i="1"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GB" sz="1600" dirty="0" err="1" smtClean="0">
                          <a:effectLst/>
                        </a:rPr>
                        <a:t>CoPy</a:t>
                      </a:r>
                      <a:r>
                        <a:rPr lang="en-GB" sz="1600" dirty="0" smtClean="0">
                          <a:effectLst/>
                        </a:rPr>
                        <a:t> – This will make a copy of the file under the specified name.</a:t>
                      </a:r>
                      <a:endParaRPr lang="en-GB" sz="1600" dirty="0" smtClean="0">
                        <a:effectLst/>
                        <a:latin typeface="Calibri" panose="020F0502020204030204" pitchFamily="34" charset="0"/>
                        <a:ea typeface="Calibri" panose="020F0502020204030204" pitchFamily="34" charset="0"/>
                        <a:cs typeface="Times New Roman" panose="02020603050405020304" pitchFamily="18" charset="0"/>
                      </a:endParaRPr>
                    </a:p>
                  </a:txBody>
                  <a:tcPr/>
                </a:tc>
              </a:tr>
            </a:tbl>
          </a:graphicData>
        </a:graphic>
      </p:graphicFrame>
    </p:spTree>
    <p:extLst>
      <p:ext uri="{BB962C8B-B14F-4D97-AF65-F5344CB8AC3E}">
        <p14:creationId xmlns:p14="http://schemas.microsoft.com/office/powerpoint/2010/main" val="141298119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67716" y="710961"/>
            <a:ext cx="4294480" cy="572035"/>
          </a:xfrm>
        </p:spPr>
        <p:txBody>
          <a:bodyPr>
            <a:normAutofit/>
          </a:bodyPr>
          <a:lstStyle/>
          <a:p>
            <a:r>
              <a:rPr lang="en-GB" sz="3200" dirty="0" smtClean="0">
                <a:latin typeface="Noto Serif" panose="02020600060500020200" pitchFamily="18" charset="0"/>
                <a:ea typeface="Noto Serif" panose="02020600060500020200" pitchFamily="18" charset="0"/>
                <a:cs typeface="Noto Serif" panose="02020600060500020200" pitchFamily="18" charset="0"/>
              </a:rPr>
              <a:t>The Basics</a:t>
            </a:r>
            <a:endParaRPr lang="en-GB" sz="3200" dirty="0">
              <a:latin typeface="Noto Serif" panose="02020600060500020200" pitchFamily="18" charset="0"/>
              <a:ea typeface="Noto Serif" panose="02020600060500020200" pitchFamily="18" charset="0"/>
              <a:cs typeface="Noto Serif" panose="02020600060500020200" pitchFamily="18" charset="0"/>
            </a:endParaRPr>
          </a:p>
        </p:txBody>
      </p:sp>
      <p:sp>
        <p:nvSpPr>
          <p:cNvPr id="3" name="Content Placeholder 2"/>
          <p:cNvSpPr>
            <a:spLocks noGrp="1"/>
          </p:cNvSpPr>
          <p:nvPr>
            <p:ph idx="1"/>
          </p:nvPr>
        </p:nvSpPr>
        <p:spPr>
          <a:xfrm>
            <a:off x="467716" y="1291616"/>
            <a:ext cx="4345686" cy="244576"/>
          </a:xfrm>
        </p:spPr>
        <p:txBody>
          <a:bodyPr>
            <a:normAutofit fontScale="92500" lnSpcReduction="20000"/>
          </a:bodyPr>
          <a:lstStyle/>
          <a:p>
            <a:pPr marL="0" indent="0">
              <a:buNone/>
            </a:pPr>
            <a:r>
              <a:rPr lang="en-GB" sz="1400" dirty="0" smtClean="0">
                <a:latin typeface="Roboto" panose="02000000000000000000" pitchFamily="2" charset="0"/>
                <a:ea typeface="Roboto" panose="02000000000000000000" pitchFamily="2" charset="0"/>
              </a:rPr>
              <a:t>Getting Around</a:t>
            </a:r>
            <a:endParaRPr lang="en-GB" sz="1400" dirty="0">
              <a:latin typeface="Roboto" panose="02000000000000000000" pitchFamily="2" charset="0"/>
              <a:ea typeface="Roboto" panose="02000000000000000000" pitchFamily="2" charset="0"/>
            </a:endParaRPr>
          </a:p>
        </p:txBody>
      </p:sp>
      <p:sp>
        <p:nvSpPr>
          <p:cNvPr id="4" name="Content Placeholder 2"/>
          <p:cNvSpPr txBox="1">
            <a:spLocks/>
          </p:cNvSpPr>
          <p:nvPr/>
        </p:nvSpPr>
        <p:spPr>
          <a:xfrm>
            <a:off x="2815895" y="2523276"/>
            <a:ext cx="5369814" cy="359954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base">
              <a:buNone/>
            </a:pPr>
            <a:endParaRPr lang="en-GB" sz="1200" dirty="0"/>
          </a:p>
        </p:txBody>
      </p:sp>
      <p:sp>
        <p:nvSpPr>
          <p:cNvPr id="5" name="Rectangle 4"/>
          <p:cNvSpPr/>
          <p:nvPr/>
        </p:nvSpPr>
        <p:spPr>
          <a:xfrm>
            <a:off x="570586" y="1700453"/>
            <a:ext cx="1448409" cy="66502"/>
          </a:xfrm>
          <a:prstGeom prst="rect">
            <a:avLst/>
          </a:prstGeom>
          <a:solidFill>
            <a:srgbClr val="C61F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p:cNvSpPr/>
          <p:nvPr/>
        </p:nvSpPr>
        <p:spPr>
          <a:xfrm>
            <a:off x="467716" y="1931216"/>
            <a:ext cx="7208991" cy="1938992"/>
          </a:xfrm>
          <a:prstGeom prst="rect">
            <a:avLst/>
          </a:prstGeom>
        </p:spPr>
        <p:txBody>
          <a:bodyPr wrap="square">
            <a:spAutoFit/>
          </a:bodyPr>
          <a:lstStyle/>
          <a:p>
            <a:r>
              <a:rPr lang="en-GB" sz="2400" dirty="0">
                <a:latin typeface="Noto Serif" panose="02020600060500020200" pitchFamily="18" charset="0"/>
                <a:ea typeface="Noto Serif" panose="02020600060500020200" pitchFamily="18" charset="0"/>
                <a:cs typeface="Noto Serif" panose="02020600060500020200" pitchFamily="18" charset="0"/>
              </a:rPr>
              <a:t>One thing to note is that you cannot move directly between directories on the same level using the cd command alone, you have to either go up a layer using the cd .. then cd to the directory or combine the commands.</a:t>
            </a:r>
          </a:p>
        </p:txBody>
      </p:sp>
      <p:pic>
        <p:nvPicPr>
          <p:cNvPr id="8" name="Picture 7"/>
          <p:cNvPicPr>
            <a:picLocks noChangeAspect="1"/>
          </p:cNvPicPr>
          <p:nvPr/>
        </p:nvPicPr>
        <p:blipFill>
          <a:blip r:embed="rId4"/>
          <a:stretch>
            <a:fillRect/>
          </a:stretch>
        </p:blipFill>
        <p:spPr>
          <a:xfrm>
            <a:off x="2507150" y="4092086"/>
            <a:ext cx="4612503" cy="2622796"/>
          </a:xfrm>
          <a:prstGeom prst="rect">
            <a:avLst/>
          </a:prstGeom>
        </p:spPr>
      </p:pic>
    </p:spTree>
    <p:extLst>
      <p:ext uri="{BB962C8B-B14F-4D97-AF65-F5344CB8AC3E}">
        <p14:creationId xmlns:p14="http://schemas.microsoft.com/office/powerpoint/2010/main" val="2784221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67716" y="710961"/>
            <a:ext cx="4294480" cy="572035"/>
          </a:xfrm>
        </p:spPr>
        <p:txBody>
          <a:bodyPr>
            <a:normAutofit/>
          </a:bodyPr>
          <a:lstStyle/>
          <a:p>
            <a:r>
              <a:rPr lang="en-GB" sz="3200" dirty="0" smtClean="0">
                <a:latin typeface="Noto Serif" panose="02020600060500020200" pitchFamily="18" charset="0"/>
                <a:ea typeface="Noto Serif" panose="02020600060500020200" pitchFamily="18" charset="0"/>
                <a:cs typeface="Noto Serif" panose="02020600060500020200" pitchFamily="18" charset="0"/>
              </a:rPr>
              <a:t>The Basics</a:t>
            </a:r>
            <a:endParaRPr lang="en-GB" sz="3200" dirty="0">
              <a:latin typeface="Noto Serif" panose="02020600060500020200" pitchFamily="18" charset="0"/>
              <a:ea typeface="Noto Serif" panose="02020600060500020200" pitchFamily="18" charset="0"/>
              <a:cs typeface="Noto Serif" panose="02020600060500020200" pitchFamily="18" charset="0"/>
            </a:endParaRPr>
          </a:p>
        </p:txBody>
      </p:sp>
      <p:sp>
        <p:nvSpPr>
          <p:cNvPr id="3" name="Content Placeholder 2"/>
          <p:cNvSpPr>
            <a:spLocks noGrp="1"/>
          </p:cNvSpPr>
          <p:nvPr>
            <p:ph idx="1"/>
          </p:nvPr>
        </p:nvSpPr>
        <p:spPr>
          <a:xfrm>
            <a:off x="467716" y="1291616"/>
            <a:ext cx="4345686" cy="244576"/>
          </a:xfrm>
        </p:spPr>
        <p:txBody>
          <a:bodyPr>
            <a:normAutofit fontScale="92500" lnSpcReduction="20000"/>
          </a:bodyPr>
          <a:lstStyle/>
          <a:p>
            <a:pPr marL="0" indent="0">
              <a:buNone/>
            </a:pPr>
            <a:r>
              <a:rPr lang="en-GB" sz="1400" dirty="0" smtClean="0">
                <a:latin typeface="Roboto" panose="02000000000000000000" pitchFamily="2" charset="0"/>
                <a:ea typeface="Roboto" panose="02000000000000000000" pitchFamily="2" charset="0"/>
              </a:rPr>
              <a:t>Getting Around</a:t>
            </a:r>
            <a:endParaRPr lang="en-GB" sz="1400" dirty="0">
              <a:latin typeface="Roboto" panose="02000000000000000000" pitchFamily="2" charset="0"/>
              <a:ea typeface="Roboto" panose="02000000000000000000" pitchFamily="2" charset="0"/>
            </a:endParaRPr>
          </a:p>
        </p:txBody>
      </p:sp>
      <p:sp>
        <p:nvSpPr>
          <p:cNvPr id="4" name="Content Placeholder 2"/>
          <p:cNvSpPr txBox="1">
            <a:spLocks/>
          </p:cNvSpPr>
          <p:nvPr/>
        </p:nvSpPr>
        <p:spPr>
          <a:xfrm>
            <a:off x="2815895" y="2523276"/>
            <a:ext cx="5369814" cy="359954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base">
              <a:buNone/>
            </a:pPr>
            <a:endParaRPr lang="en-GB" sz="1200" dirty="0"/>
          </a:p>
        </p:txBody>
      </p:sp>
      <p:sp>
        <p:nvSpPr>
          <p:cNvPr id="5" name="Rectangle 4"/>
          <p:cNvSpPr/>
          <p:nvPr/>
        </p:nvSpPr>
        <p:spPr>
          <a:xfrm>
            <a:off x="570586" y="1700453"/>
            <a:ext cx="1448409" cy="66502"/>
          </a:xfrm>
          <a:prstGeom prst="rect">
            <a:avLst/>
          </a:prstGeom>
          <a:solidFill>
            <a:srgbClr val="C61F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p:cNvSpPr/>
          <p:nvPr/>
        </p:nvSpPr>
        <p:spPr>
          <a:xfrm>
            <a:off x="467716" y="1931216"/>
            <a:ext cx="7208991" cy="1569660"/>
          </a:xfrm>
          <a:prstGeom prst="rect">
            <a:avLst/>
          </a:prstGeom>
        </p:spPr>
        <p:txBody>
          <a:bodyPr wrap="square">
            <a:spAutoFit/>
          </a:bodyPr>
          <a:lstStyle/>
          <a:p>
            <a:r>
              <a:rPr lang="en-GB" sz="2400" dirty="0">
                <a:latin typeface="Noto Serif" panose="02020600060500020200" pitchFamily="18" charset="0"/>
                <a:ea typeface="Noto Serif" panose="02020600060500020200" pitchFamily="18" charset="0"/>
                <a:cs typeface="Noto Serif" panose="02020600060500020200" pitchFamily="18" charset="0"/>
              </a:rPr>
              <a:t>You can take this one step further and add in further sub directory if known that you want to go to.</a:t>
            </a:r>
            <a:br>
              <a:rPr lang="en-GB" sz="2400" dirty="0">
                <a:latin typeface="Noto Serif" panose="02020600060500020200" pitchFamily="18" charset="0"/>
                <a:ea typeface="Noto Serif" panose="02020600060500020200" pitchFamily="18" charset="0"/>
                <a:cs typeface="Noto Serif" panose="02020600060500020200" pitchFamily="18" charset="0"/>
              </a:rPr>
            </a:br>
            <a:r>
              <a:rPr lang="en-GB" sz="2400" i="1" dirty="0">
                <a:latin typeface="Noto Serif" panose="02020600060500020200" pitchFamily="18" charset="0"/>
                <a:ea typeface="Noto Serif" panose="02020600060500020200" pitchFamily="18" charset="0"/>
                <a:cs typeface="Noto Serif" panose="02020600060500020200" pitchFamily="18" charset="0"/>
              </a:rPr>
              <a:t>cd ../”Sub Dir 2”/Results</a:t>
            </a:r>
          </a:p>
        </p:txBody>
      </p:sp>
      <p:pic>
        <p:nvPicPr>
          <p:cNvPr id="9" name="Picture 8"/>
          <p:cNvPicPr>
            <a:picLocks noChangeAspect="1"/>
          </p:cNvPicPr>
          <p:nvPr/>
        </p:nvPicPr>
        <p:blipFill>
          <a:blip r:embed="rId4"/>
          <a:stretch>
            <a:fillRect/>
          </a:stretch>
        </p:blipFill>
        <p:spPr>
          <a:xfrm>
            <a:off x="4437869" y="3168276"/>
            <a:ext cx="3936109" cy="2583759"/>
          </a:xfrm>
          <a:prstGeom prst="rect">
            <a:avLst/>
          </a:prstGeom>
        </p:spPr>
      </p:pic>
    </p:spTree>
    <p:extLst>
      <p:ext uri="{BB962C8B-B14F-4D97-AF65-F5344CB8AC3E}">
        <p14:creationId xmlns:p14="http://schemas.microsoft.com/office/powerpoint/2010/main" val="29632383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67716" y="710961"/>
            <a:ext cx="4294480" cy="572035"/>
          </a:xfrm>
        </p:spPr>
        <p:txBody>
          <a:bodyPr>
            <a:normAutofit/>
          </a:bodyPr>
          <a:lstStyle/>
          <a:p>
            <a:r>
              <a:rPr lang="en-GB" sz="3200" dirty="0" smtClean="0">
                <a:latin typeface="Noto Serif" panose="02020600060500020200" pitchFamily="18" charset="0"/>
                <a:ea typeface="Noto Serif" panose="02020600060500020200" pitchFamily="18" charset="0"/>
                <a:cs typeface="Noto Serif" panose="02020600060500020200" pitchFamily="18" charset="0"/>
              </a:rPr>
              <a:t>The Basics</a:t>
            </a:r>
            <a:endParaRPr lang="en-GB" sz="3200" dirty="0">
              <a:latin typeface="Noto Serif" panose="02020600060500020200" pitchFamily="18" charset="0"/>
              <a:ea typeface="Noto Serif" panose="02020600060500020200" pitchFamily="18" charset="0"/>
              <a:cs typeface="Noto Serif" panose="02020600060500020200" pitchFamily="18" charset="0"/>
            </a:endParaRPr>
          </a:p>
        </p:txBody>
      </p:sp>
      <p:sp>
        <p:nvSpPr>
          <p:cNvPr id="3" name="Content Placeholder 2"/>
          <p:cNvSpPr>
            <a:spLocks noGrp="1"/>
          </p:cNvSpPr>
          <p:nvPr>
            <p:ph idx="1"/>
          </p:nvPr>
        </p:nvSpPr>
        <p:spPr>
          <a:xfrm>
            <a:off x="467716" y="1291616"/>
            <a:ext cx="4345686" cy="244576"/>
          </a:xfrm>
        </p:spPr>
        <p:txBody>
          <a:bodyPr>
            <a:normAutofit fontScale="92500" lnSpcReduction="20000"/>
          </a:bodyPr>
          <a:lstStyle/>
          <a:p>
            <a:pPr marL="0" indent="0">
              <a:buNone/>
            </a:pPr>
            <a:r>
              <a:rPr lang="en-GB" sz="1400" dirty="0" smtClean="0">
                <a:latin typeface="Roboto" panose="02000000000000000000" pitchFamily="2" charset="0"/>
                <a:ea typeface="Roboto" panose="02000000000000000000" pitchFamily="2" charset="0"/>
              </a:rPr>
              <a:t>Getting Around</a:t>
            </a:r>
            <a:endParaRPr lang="en-GB" sz="1400" dirty="0">
              <a:latin typeface="Roboto" panose="02000000000000000000" pitchFamily="2" charset="0"/>
              <a:ea typeface="Roboto" panose="02000000000000000000" pitchFamily="2" charset="0"/>
            </a:endParaRPr>
          </a:p>
        </p:txBody>
      </p:sp>
      <p:sp>
        <p:nvSpPr>
          <p:cNvPr id="4" name="Content Placeholder 2"/>
          <p:cNvSpPr txBox="1">
            <a:spLocks/>
          </p:cNvSpPr>
          <p:nvPr/>
        </p:nvSpPr>
        <p:spPr>
          <a:xfrm>
            <a:off x="2815895" y="2523276"/>
            <a:ext cx="5369814" cy="359954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base">
              <a:buNone/>
            </a:pPr>
            <a:endParaRPr lang="en-GB" sz="1200" dirty="0"/>
          </a:p>
        </p:txBody>
      </p:sp>
      <p:sp>
        <p:nvSpPr>
          <p:cNvPr id="5" name="Rectangle 4"/>
          <p:cNvSpPr/>
          <p:nvPr/>
        </p:nvSpPr>
        <p:spPr>
          <a:xfrm>
            <a:off x="570586" y="1700453"/>
            <a:ext cx="1448409" cy="66502"/>
          </a:xfrm>
          <a:prstGeom prst="rect">
            <a:avLst/>
          </a:prstGeom>
          <a:solidFill>
            <a:srgbClr val="C61F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p:cNvSpPr/>
          <p:nvPr/>
        </p:nvSpPr>
        <p:spPr>
          <a:xfrm>
            <a:off x="467716" y="2270080"/>
            <a:ext cx="7208991" cy="2308324"/>
          </a:xfrm>
          <a:prstGeom prst="rect">
            <a:avLst/>
          </a:prstGeom>
        </p:spPr>
        <p:txBody>
          <a:bodyPr wrap="square">
            <a:spAutoFit/>
          </a:bodyPr>
          <a:lstStyle/>
          <a:p>
            <a:r>
              <a:rPr lang="en-GB" sz="2400" dirty="0">
                <a:latin typeface="Noto Serif" panose="02020600060500020200" pitchFamily="18" charset="0"/>
                <a:ea typeface="Noto Serif" panose="02020600060500020200" pitchFamily="18" charset="0"/>
                <a:cs typeface="Noto Serif" panose="02020600060500020200" pitchFamily="18" charset="0"/>
              </a:rPr>
              <a:t>You can also use the absolute path of the directory if you know it.  Absolute paths are always from the root directory</a:t>
            </a:r>
          </a:p>
          <a:p>
            <a:endParaRPr lang="en-GB" sz="2400" dirty="0">
              <a:latin typeface="Noto Serif" panose="02020600060500020200" pitchFamily="18" charset="0"/>
              <a:ea typeface="Noto Serif" panose="02020600060500020200" pitchFamily="18" charset="0"/>
              <a:cs typeface="Noto Serif" panose="02020600060500020200" pitchFamily="18" charset="0"/>
            </a:endParaRPr>
          </a:p>
          <a:p>
            <a:r>
              <a:rPr lang="en-GB" sz="2400" dirty="0">
                <a:latin typeface="Noto Serif" panose="02020600060500020200" pitchFamily="18" charset="0"/>
                <a:ea typeface="Noto Serif" panose="02020600060500020200" pitchFamily="18" charset="0"/>
                <a:cs typeface="Noto Serif" panose="02020600060500020200" pitchFamily="18" charset="0"/>
              </a:rPr>
              <a:t>In this case it would be</a:t>
            </a:r>
          </a:p>
          <a:p>
            <a:r>
              <a:rPr lang="en-GB" sz="2400" i="1" dirty="0">
                <a:latin typeface="Noto Serif" panose="02020600060500020200" pitchFamily="18" charset="0"/>
                <a:ea typeface="Noto Serif" panose="02020600060500020200" pitchFamily="18" charset="0"/>
                <a:cs typeface="Noto Serif" panose="02020600060500020200" pitchFamily="18" charset="0"/>
              </a:rPr>
              <a:t>cd /</a:t>
            </a:r>
            <a:r>
              <a:rPr lang="en-GB" sz="2400" i="1" dirty="0" err="1">
                <a:latin typeface="Noto Serif" panose="02020600060500020200" pitchFamily="18" charset="0"/>
                <a:ea typeface="Noto Serif" panose="02020600060500020200" pitchFamily="18" charset="0"/>
                <a:cs typeface="Noto Serif" panose="02020600060500020200" pitchFamily="18" charset="0"/>
              </a:rPr>
              <a:t>usr</a:t>
            </a:r>
            <a:r>
              <a:rPr lang="en-GB" sz="2400" i="1" dirty="0">
                <a:latin typeface="Noto Serif" panose="02020600060500020200" pitchFamily="18" charset="0"/>
                <a:ea typeface="Noto Serif" panose="02020600060500020200" pitchFamily="18" charset="0"/>
                <a:cs typeface="Noto Serif" panose="02020600060500020200" pitchFamily="18" charset="0"/>
              </a:rPr>
              <a:t>/usr1/Dir/”Sub Dir 2”</a:t>
            </a:r>
          </a:p>
        </p:txBody>
      </p:sp>
    </p:spTree>
    <p:extLst>
      <p:ext uri="{BB962C8B-B14F-4D97-AF65-F5344CB8AC3E}">
        <p14:creationId xmlns:p14="http://schemas.microsoft.com/office/powerpoint/2010/main" val="190677684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457324" y="2314439"/>
            <a:ext cx="6284214" cy="1876562"/>
          </a:xfrm>
        </p:spPr>
        <p:txBody>
          <a:bodyPr>
            <a:normAutofit fontScale="90000"/>
          </a:bodyPr>
          <a:lstStyle/>
          <a:p>
            <a:pPr algn="ctr"/>
            <a:r>
              <a:rPr lang="en-GB" sz="5400" dirty="0" smtClean="0">
                <a:solidFill>
                  <a:schemeClr val="bg1"/>
                </a:solidFill>
                <a:latin typeface="Noto Serif" panose="02020600060500020200" pitchFamily="18" charset="0"/>
                <a:ea typeface="Noto Serif" panose="02020600060500020200" pitchFamily="18" charset="0"/>
                <a:cs typeface="Noto Serif" panose="02020600060500020200" pitchFamily="18" charset="0"/>
              </a:rPr>
              <a:t>A Basic Introduction to the Linux </a:t>
            </a:r>
            <a:r>
              <a:rPr lang="en-GB" sz="5400" dirty="0" err="1" smtClean="0">
                <a:solidFill>
                  <a:schemeClr val="bg1"/>
                </a:solidFill>
                <a:latin typeface="Noto Serif" panose="02020600060500020200" pitchFamily="18" charset="0"/>
                <a:ea typeface="Noto Serif" panose="02020600060500020200" pitchFamily="18" charset="0"/>
                <a:cs typeface="Noto Serif" panose="02020600060500020200" pitchFamily="18" charset="0"/>
              </a:rPr>
              <a:t>Commandline</a:t>
            </a:r>
            <a:endParaRPr lang="en-GB" sz="5400" dirty="0">
              <a:solidFill>
                <a:schemeClr val="bg1"/>
              </a:solidFill>
              <a:latin typeface="Noto Serif" panose="02020600060500020200" pitchFamily="18" charset="0"/>
              <a:ea typeface="Noto Serif" panose="02020600060500020200" pitchFamily="18" charset="0"/>
              <a:cs typeface="Noto Serif" panose="02020600060500020200" pitchFamily="18" charset="0"/>
            </a:endParaRPr>
          </a:p>
        </p:txBody>
      </p:sp>
      <p:sp>
        <p:nvSpPr>
          <p:cNvPr id="7" name="Rectangle 6"/>
          <p:cNvSpPr/>
          <p:nvPr/>
        </p:nvSpPr>
        <p:spPr>
          <a:xfrm>
            <a:off x="3766215" y="4326710"/>
            <a:ext cx="1666432" cy="571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500172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67716" y="710961"/>
            <a:ext cx="4294480" cy="572035"/>
          </a:xfrm>
        </p:spPr>
        <p:txBody>
          <a:bodyPr>
            <a:normAutofit/>
          </a:bodyPr>
          <a:lstStyle/>
          <a:p>
            <a:r>
              <a:rPr lang="en-GB" sz="3200" dirty="0" smtClean="0">
                <a:latin typeface="Noto Serif" panose="02020600060500020200" pitchFamily="18" charset="0"/>
                <a:ea typeface="Noto Serif" panose="02020600060500020200" pitchFamily="18" charset="0"/>
                <a:cs typeface="Noto Serif" panose="02020600060500020200" pitchFamily="18" charset="0"/>
              </a:rPr>
              <a:t>The Basics</a:t>
            </a:r>
            <a:endParaRPr lang="en-GB" sz="3200" dirty="0">
              <a:latin typeface="Noto Serif" panose="02020600060500020200" pitchFamily="18" charset="0"/>
              <a:ea typeface="Noto Serif" panose="02020600060500020200" pitchFamily="18" charset="0"/>
              <a:cs typeface="Noto Serif" panose="02020600060500020200" pitchFamily="18" charset="0"/>
            </a:endParaRPr>
          </a:p>
        </p:txBody>
      </p:sp>
      <p:sp>
        <p:nvSpPr>
          <p:cNvPr id="3" name="Content Placeholder 2"/>
          <p:cNvSpPr>
            <a:spLocks noGrp="1"/>
          </p:cNvSpPr>
          <p:nvPr>
            <p:ph idx="1"/>
          </p:nvPr>
        </p:nvSpPr>
        <p:spPr>
          <a:xfrm>
            <a:off x="467716" y="1324969"/>
            <a:ext cx="4345686" cy="244576"/>
          </a:xfrm>
        </p:spPr>
        <p:txBody>
          <a:bodyPr>
            <a:normAutofit fontScale="92500" lnSpcReduction="20000"/>
          </a:bodyPr>
          <a:lstStyle/>
          <a:p>
            <a:pPr marL="0" indent="0">
              <a:buNone/>
            </a:pPr>
            <a:r>
              <a:rPr lang="en-GB" sz="1400" dirty="0" smtClean="0">
                <a:latin typeface="Roboto" panose="02000000000000000000" pitchFamily="2" charset="0"/>
                <a:ea typeface="Roboto" panose="02000000000000000000" pitchFamily="2" charset="0"/>
              </a:rPr>
              <a:t>Making Folders</a:t>
            </a:r>
            <a:endParaRPr lang="en-GB" sz="1400" dirty="0">
              <a:latin typeface="Roboto" panose="02000000000000000000" pitchFamily="2" charset="0"/>
              <a:ea typeface="Roboto" panose="02000000000000000000" pitchFamily="2" charset="0"/>
            </a:endParaRPr>
          </a:p>
        </p:txBody>
      </p:sp>
      <p:sp>
        <p:nvSpPr>
          <p:cNvPr id="4" name="Content Placeholder 2"/>
          <p:cNvSpPr txBox="1">
            <a:spLocks/>
          </p:cNvSpPr>
          <p:nvPr/>
        </p:nvSpPr>
        <p:spPr>
          <a:xfrm>
            <a:off x="2815895" y="2523276"/>
            <a:ext cx="5369814" cy="359954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base">
              <a:buNone/>
            </a:pPr>
            <a:endParaRPr lang="en-GB" sz="1200" dirty="0"/>
          </a:p>
        </p:txBody>
      </p:sp>
      <p:sp>
        <p:nvSpPr>
          <p:cNvPr id="5" name="Rectangle 4"/>
          <p:cNvSpPr/>
          <p:nvPr/>
        </p:nvSpPr>
        <p:spPr>
          <a:xfrm>
            <a:off x="570586" y="1700453"/>
            <a:ext cx="1448409" cy="66502"/>
          </a:xfrm>
          <a:prstGeom prst="rect">
            <a:avLst/>
          </a:prstGeom>
          <a:solidFill>
            <a:srgbClr val="C61F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p:cNvSpPr/>
          <p:nvPr/>
        </p:nvSpPr>
        <p:spPr>
          <a:xfrm>
            <a:off x="467716" y="2523276"/>
            <a:ext cx="7208991" cy="1938992"/>
          </a:xfrm>
          <a:prstGeom prst="rect">
            <a:avLst/>
          </a:prstGeom>
        </p:spPr>
        <p:txBody>
          <a:bodyPr wrap="square">
            <a:spAutoFit/>
          </a:bodyPr>
          <a:lstStyle/>
          <a:p>
            <a:r>
              <a:rPr lang="en-GB" sz="2400" i="1" dirty="0" err="1">
                <a:latin typeface="Noto Serif" panose="02020600060500020200" pitchFamily="18" charset="0"/>
                <a:ea typeface="Noto Serif" panose="02020600060500020200" pitchFamily="18" charset="0"/>
                <a:cs typeface="Noto Serif" panose="02020600060500020200" pitchFamily="18" charset="0"/>
              </a:rPr>
              <a:t>mkdir</a:t>
            </a:r>
            <a:r>
              <a:rPr lang="en-GB" sz="2400" i="1" dirty="0">
                <a:latin typeface="Noto Serif" panose="02020600060500020200" pitchFamily="18" charset="0"/>
                <a:ea typeface="Noto Serif" panose="02020600060500020200" pitchFamily="18" charset="0"/>
                <a:cs typeface="Noto Serif" panose="02020600060500020200" pitchFamily="18" charset="0"/>
              </a:rPr>
              <a:t> filename </a:t>
            </a:r>
            <a:r>
              <a:rPr lang="en-GB" sz="2400" dirty="0">
                <a:latin typeface="Noto Serif" panose="02020600060500020200" pitchFamily="18" charset="0"/>
                <a:ea typeface="Noto Serif" panose="02020600060500020200" pitchFamily="18" charset="0"/>
                <a:cs typeface="Noto Serif" panose="02020600060500020200" pitchFamily="18" charset="0"/>
              </a:rPr>
              <a:t>- Will create a new directory or folder with the specified name assuming that one by this name does not already exist.  This directory will be created within the directory you are currently occupying. </a:t>
            </a:r>
          </a:p>
        </p:txBody>
      </p:sp>
    </p:spTree>
    <p:extLst>
      <p:ext uri="{BB962C8B-B14F-4D97-AF65-F5344CB8AC3E}">
        <p14:creationId xmlns:p14="http://schemas.microsoft.com/office/powerpoint/2010/main" val="293076565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67716" y="710961"/>
            <a:ext cx="4294480" cy="572035"/>
          </a:xfrm>
        </p:spPr>
        <p:txBody>
          <a:bodyPr>
            <a:normAutofit/>
          </a:bodyPr>
          <a:lstStyle/>
          <a:p>
            <a:r>
              <a:rPr lang="en-GB" sz="3200" dirty="0" smtClean="0">
                <a:latin typeface="Noto Serif" panose="02020600060500020200" pitchFamily="18" charset="0"/>
                <a:ea typeface="Noto Serif" panose="02020600060500020200" pitchFamily="18" charset="0"/>
                <a:cs typeface="Noto Serif" panose="02020600060500020200" pitchFamily="18" charset="0"/>
              </a:rPr>
              <a:t>The Basics</a:t>
            </a:r>
            <a:endParaRPr lang="en-GB" sz="3200" dirty="0">
              <a:latin typeface="Noto Serif" panose="02020600060500020200" pitchFamily="18" charset="0"/>
              <a:ea typeface="Noto Serif" panose="02020600060500020200" pitchFamily="18" charset="0"/>
              <a:cs typeface="Noto Serif" panose="02020600060500020200" pitchFamily="18" charset="0"/>
            </a:endParaRPr>
          </a:p>
        </p:txBody>
      </p:sp>
      <p:sp>
        <p:nvSpPr>
          <p:cNvPr id="3" name="Content Placeholder 2"/>
          <p:cNvSpPr>
            <a:spLocks noGrp="1"/>
          </p:cNvSpPr>
          <p:nvPr>
            <p:ph idx="1"/>
          </p:nvPr>
        </p:nvSpPr>
        <p:spPr>
          <a:xfrm>
            <a:off x="467716" y="1324969"/>
            <a:ext cx="4345686" cy="244576"/>
          </a:xfrm>
        </p:spPr>
        <p:txBody>
          <a:bodyPr>
            <a:normAutofit fontScale="92500" lnSpcReduction="20000"/>
          </a:bodyPr>
          <a:lstStyle/>
          <a:p>
            <a:pPr marL="0" indent="0">
              <a:buNone/>
            </a:pPr>
            <a:r>
              <a:rPr lang="en-GB" sz="1400" dirty="0" smtClean="0">
                <a:latin typeface="Roboto" panose="02000000000000000000" pitchFamily="2" charset="0"/>
                <a:ea typeface="Roboto" panose="02000000000000000000" pitchFamily="2" charset="0"/>
              </a:rPr>
              <a:t>Removing  Files &amp; Folders</a:t>
            </a:r>
            <a:endParaRPr lang="en-GB" sz="1400" dirty="0">
              <a:latin typeface="Roboto" panose="02000000000000000000" pitchFamily="2" charset="0"/>
              <a:ea typeface="Roboto" panose="02000000000000000000" pitchFamily="2" charset="0"/>
            </a:endParaRPr>
          </a:p>
        </p:txBody>
      </p:sp>
      <p:sp>
        <p:nvSpPr>
          <p:cNvPr id="4" name="Content Placeholder 2"/>
          <p:cNvSpPr txBox="1">
            <a:spLocks/>
          </p:cNvSpPr>
          <p:nvPr/>
        </p:nvSpPr>
        <p:spPr>
          <a:xfrm>
            <a:off x="2815895" y="2523276"/>
            <a:ext cx="5369814" cy="359954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base">
              <a:buNone/>
            </a:pPr>
            <a:endParaRPr lang="en-GB" sz="1200" dirty="0"/>
          </a:p>
        </p:txBody>
      </p:sp>
      <p:sp>
        <p:nvSpPr>
          <p:cNvPr id="5" name="Rectangle 4"/>
          <p:cNvSpPr/>
          <p:nvPr/>
        </p:nvSpPr>
        <p:spPr>
          <a:xfrm>
            <a:off x="570586" y="1700453"/>
            <a:ext cx="1448409" cy="66502"/>
          </a:xfrm>
          <a:prstGeom prst="rect">
            <a:avLst/>
          </a:prstGeom>
          <a:solidFill>
            <a:srgbClr val="C61F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p:cNvSpPr/>
          <p:nvPr/>
        </p:nvSpPr>
        <p:spPr>
          <a:xfrm>
            <a:off x="467716" y="2523276"/>
            <a:ext cx="7208991" cy="2677656"/>
          </a:xfrm>
          <a:prstGeom prst="rect">
            <a:avLst/>
          </a:prstGeom>
        </p:spPr>
        <p:txBody>
          <a:bodyPr wrap="square">
            <a:spAutoFit/>
          </a:bodyPr>
          <a:lstStyle/>
          <a:p>
            <a:r>
              <a:rPr lang="en-GB" sz="2400" i="1" dirty="0" err="1">
                <a:latin typeface="Noto Serif" panose="02020600060500020200" pitchFamily="18" charset="0"/>
                <a:ea typeface="Noto Serif" panose="02020600060500020200" pitchFamily="18" charset="0"/>
                <a:cs typeface="Noto Serif" panose="02020600060500020200" pitchFamily="18" charset="0"/>
              </a:rPr>
              <a:t>rm</a:t>
            </a:r>
            <a:r>
              <a:rPr lang="en-GB" sz="2400" i="1" dirty="0">
                <a:latin typeface="Noto Serif" panose="02020600060500020200" pitchFamily="18" charset="0"/>
                <a:ea typeface="Noto Serif" panose="02020600060500020200" pitchFamily="18" charset="0"/>
                <a:cs typeface="Noto Serif" panose="02020600060500020200" pitchFamily="18" charset="0"/>
              </a:rPr>
              <a:t> filename – </a:t>
            </a:r>
            <a:r>
              <a:rPr lang="en-GB" sz="2400" dirty="0">
                <a:latin typeface="Noto Serif" panose="02020600060500020200" pitchFamily="18" charset="0"/>
                <a:ea typeface="Noto Serif" panose="02020600060500020200" pitchFamily="18" charset="0"/>
                <a:cs typeface="Noto Serif" panose="02020600060500020200" pitchFamily="18" charset="0"/>
              </a:rPr>
              <a:t>This will delete a file.  Using flags with this can speed up the deleting </a:t>
            </a:r>
            <a:r>
              <a:rPr lang="en-GB" sz="2400" dirty="0" smtClean="0">
                <a:latin typeface="Noto Serif" panose="02020600060500020200" pitchFamily="18" charset="0"/>
                <a:ea typeface="Noto Serif" panose="02020600060500020200" pitchFamily="18" charset="0"/>
                <a:cs typeface="Noto Serif" panose="02020600060500020200" pitchFamily="18" charset="0"/>
              </a:rPr>
              <a:t>process by automating it and removing the need for user confirmation.</a:t>
            </a:r>
            <a:endParaRPr lang="en-GB" sz="2400" dirty="0">
              <a:latin typeface="Noto Serif" panose="02020600060500020200" pitchFamily="18" charset="0"/>
              <a:ea typeface="Noto Serif" panose="02020600060500020200" pitchFamily="18" charset="0"/>
              <a:cs typeface="Noto Serif" panose="02020600060500020200" pitchFamily="18" charset="0"/>
            </a:endParaRPr>
          </a:p>
          <a:p>
            <a:endParaRPr lang="en-GB" sz="2400" dirty="0">
              <a:latin typeface="Noto Serif" panose="02020600060500020200" pitchFamily="18" charset="0"/>
              <a:ea typeface="Noto Serif" panose="02020600060500020200" pitchFamily="18" charset="0"/>
              <a:cs typeface="Noto Serif" panose="02020600060500020200" pitchFamily="18" charset="0"/>
            </a:endParaRPr>
          </a:p>
          <a:p>
            <a:r>
              <a:rPr lang="en-GB" sz="2400" dirty="0" err="1">
                <a:latin typeface="Noto Serif" panose="02020600060500020200" pitchFamily="18" charset="0"/>
                <a:ea typeface="Noto Serif" panose="02020600060500020200" pitchFamily="18" charset="0"/>
                <a:cs typeface="Noto Serif" panose="02020600060500020200" pitchFamily="18" charset="0"/>
              </a:rPr>
              <a:t>rmdir</a:t>
            </a:r>
            <a:r>
              <a:rPr lang="en-GB" sz="2400" dirty="0">
                <a:latin typeface="Noto Serif" panose="02020600060500020200" pitchFamily="18" charset="0"/>
                <a:ea typeface="Noto Serif" panose="02020600060500020200" pitchFamily="18" charset="0"/>
                <a:cs typeface="Noto Serif" panose="02020600060500020200" pitchFamily="18" charset="0"/>
              </a:rPr>
              <a:t> </a:t>
            </a:r>
            <a:r>
              <a:rPr lang="en-GB" sz="2400" dirty="0" err="1">
                <a:latin typeface="Noto Serif" panose="02020600060500020200" pitchFamily="18" charset="0"/>
                <a:ea typeface="Noto Serif" panose="02020600060500020200" pitchFamily="18" charset="0"/>
                <a:cs typeface="Noto Serif" panose="02020600060500020200" pitchFamily="18" charset="0"/>
              </a:rPr>
              <a:t>directoryname</a:t>
            </a:r>
            <a:r>
              <a:rPr lang="en-GB" sz="2400" dirty="0">
                <a:latin typeface="Noto Serif" panose="02020600060500020200" pitchFamily="18" charset="0"/>
                <a:ea typeface="Noto Serif" panose="02020600060500020200" pitchFamily="18" charset="0"/>
                <a:cs typeface="Noto Serif" panose="02020600060500020200" pitchFamily="18" charset="0"/>
              </a:rPr>
              <a:t> – This will delete a directory as long as the directory is empty</a:t>
            </a:r>
          </a:p>
        </p:txBody>
      </p:sp>
    </p:spTree>
    <p:extLst>
      <p:ext uri="{BB962C8B-B14F-4D97-AF65-F5344CB8AC3E}">
        <p14:creationId xmlns:p14="http://schemas.microsoft.com/office/powerpoint/2010/main" val="250754377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67716" y="710961"/>
            <a:ext cx="4294480" cy="572035"/>
          </a:xfrm>
        </p:spPr>
        <p:txBody>
          <a:bodyPr>
            <a:normAutofit/>
          </a:bodyPr>
          <a:lstStyle/>
          <a:p>
            <a:r>
              <a:rPr lang="en-GB" sz="3200" dirty="0" smtClean="0">
                <a:latin typeface="Noto Serif" panose="02020600060500020200" pitchFamily="18" charset="0"/>
                <a:ea typeface="Noto Serif" panose="02020600060500020200" pitchFamily="18" charset="0"/>
                <a:cs typeface="Noto Serif" panose="02020600060500020200" pitchFamily="18" charset="0"/>
              </a:rPr>
              <a:t>The Basics</a:t>
            </a:r>
            <a:endParaRPr lang="en-GB" sz="3200" dirty="0">
              <a:latin typeface="Noto Serif" panose="02020600060500020200" pitchFamily="18" charset="0"/>
              <a:ea typeface="Noto Serif" panose="02020600060500020200" pitchFamily="18" charset="0"/>
              <a:cs typeface="Noto Serif" panose="02020600060500020200" pitchFamily="18" charset="0"/>
            </a:endParaRPr>
          </a:p>
        </p:txBody>
      </p:sp>
      <p:sp>
        <p:nvSpPr>
          <p:cNvPr id="3" name="Content Placeholder 2"/>
          <p:cNvSpPr>
            <a:spLocks noGrp="1"/>
          </p:cNvSpPr>
          <p:nvPr>
            <p:ph idx="1"/>
          </p:nvPr>
        </p:nvSpPr>
        <p:spPr>
          <a:xfrm>
            <a:off x="467716" y="1324969"/>
            <a:ext cx="4345686" cy="244576"/>
          </a:xfrm>
        </p:spPr>
        <p:txBody>
          <a:bodyPr>
            <a:normAutofit fontScale="92500" lnSpcReduction="20000"/>
          </a:bodyPr>
          <a:lstStyle/>
          <a:p>
            <a:pPr marL="0" indent="0">
              <a:buNone/>
            </a:pPr>
            <a:r>
              <a:rPr lang="en-GB" sz="1400" dirty="0" smtClean="0">
                <a:latin typeface="Roboto" panose="02000000000000000000" pitchFamily="2" charset="0"/>
                <a:ea typeface="Roboto" panose="02000000000000000000" pitchFamily="2" charset="0"/>
              </a:rPr>
              <a:t>Moving  Files</a:t>
            </a:r>
            <a:endParaRPr lang="en-GB" sz="1400" dirty="0">
              <a:latin typeface="Roboto" panose="02000000000000000000" pitchFamily="2" charset="0"/>
              <a:ea typeface="Roboto" panose="02000000000000000000" pitchFamily="2" charset="0"/>
            </a:endParaRPr>
          </a:p>
        </p:txBody>
      </p:sp>
      <p:sp>
        <p:nvSpPr>
          <p:cNvPr id="4" name="Content Placeholder 2"/>
          <p:cNvSpPr txBox="1">
            <a:spLocks/>
          </p:cNvSpPr>
          <p:nvPr/>
        </p:nvSpPr>
        <p:spPr>
          <a:xfrm>
            <a:off x="2815895" y="2523276"/>
            <a:ext cx="5369814" cy="359954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base">
              <a:buNone/>
            </a:pPr>
            <a:endParaRPr lang="en-GB" sz="1200" dirty="0"/>
          </a:p>
        </p:txBody>
      </p:sp>
      <p:sp>
        <p:nvSpPr>
          <p:cNvPr id="5" name="Rectangle 4"/>
          <p:cNvSpPr/>
          <p:nvPr/>
        </p:nvSpPr>
        <p:spPr>
          <a:xfrm>
            <a:off x="570586" y="1700453"/>
            <a:ext cx="1448409" cy="66502"/>
          </a:xfrm>
          <a:prstGeom prst="rect">
            <a:avLst/>
          </a:prstGeom>
          <a:solidFill>
            <a:srgbClr val="C61F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p:cNvSpPr/>
          <p:nvPr/>
        </p:nvSpPr>
        <p:spPr>
          <a:xfrm>
            <a:off x="570586" y="1812845"/>
            <a:ext cx="7208991" cy="3477875"/>
          </a:xfrm>
          <a:prstGeom prst="rect">
            <a:avLst/>
          </a:prstGeom>
        </p:spPr>
        <p:txBody>
          <a:bodyPr wrap="square">
            <a:spAutoFit/>
          </a:bodyPr>
          <a:lstStyle/>
          <a:p>
            <a:r>
              <a:rPr lang="en-GB" sz="2000" i="1" dirty="0">
                <a:latin typeface="Noto Serif" panose="02020600060500020200" pitchFamily="18" charset="0"/>
                <a:ea typeface="Noto Serif" panose="02020600060500020200" pitchFamily="18" charset="0"/>
                <a:cs typeface="Noto Serif" panose="02020600060500020200" pitchFamily="18" charset="0"/>
              </a:rPr>
              <a:t>mv filename </a:t>
            </a:r>
            <a:r>
              <a:rPr lang="en-GB" sz="2000" dirty="0">
                <a:latin typeface="Noto Serif" panose="02020600060500020200" pitchFamily="18" charset="0"/>
                <a:ea typeface="Noto Serif" panose="02020600060500020200" pitchFamily="18" charset="0"/>
                <a:cs typeface="Noto Serif" panose="02020600060500020200" pitchFamily="18" charset="0"/>
              </a:rPr>
              <a:t>– This can move one or more files to a new directory</a:t>
            </a:r>
          </a:p>
          <a:p>
            <a:endParaRPr lang="en-GB" sz="2000" i="1" dirty="0">
              <a:latin typeface="Noto Serif" panose="02020600060500020200" pitchFamily="18" charset="0"/>
              <a:ea typeface="Noto Serif" panose="02020600060500020200" pitchFamily="18" charset="0"/>
              <a:cs typeface="Noto Serif" panose="02020600060500020200" pitchFamily="18" charset="0"/>
            </a:endParaRPr>
          </a:p>
          <a:p>
            <a:r>
              <a:rPr lang="en-GB" sz="2000" i="1" dirty="0">
                <a:latin typeface="Noto Serif" panose="02020600060500020200" pitchFamily="18" charset="0"/>
                <a:ea typeface="Noto Serif" panose="02020600060500020200" pitchFamily="18" charset="0"/>
                <a:cs typeface="Noto Serif" panose="02020600060500020200" pitchFamily="18" charset="0"/>
              </a:rPr>
              <a:t>$cd results</a:t>
            </a:r>
          </a:p>
          <a:p>
            <a:r>
              <a:rPr lang="en-GB" sz="2000" i="1" dirty="0">
                <a:latin typeface="Noto Serif" panose="02020600060500020200" pitchFamily="18" charset="0"/>
                <a:ea typeface="Noto Serif" panose="02020600060500020200" pitchFamily="18" charset="0"/>
                <a:cs typeface="Noto Serif" panose="02020600060500020200" pitchFamily="18" charset="0"/>
              </a:rPr>
              <a:t>$ls</a:t>
            </a:r>
          </a:p>
          <a:p>
            <a:r>
              <a:rPr lang="en-GB" sz="2000" i="1" dirty="0">
                <a:latin typeface="Noto Serif" panose="02020600060500020200" pitchFamily="18" charset="0"/>
                <a:ea typeface="Noto Serif" panose="02020600060500020200" pitchFamily="18" charset="0"/>
                <a:cs typeface="Noto Serif" panose="02020600060500020200" pitchFamily="18" charset="0"/>
              </a:rPr>
              <a:t>Result1.c   Result2.c   Result3.c   Result4.c invalid results/</a:t>
            </a:r>
          </a:p>
          <a:p>
            <a:r>
              <a:rPr lang="en-GB" sz="2000" i="1" dirty="0">
                <a:latin typeface="Noto Serif" panose="02020600060500020200" pitchFamily="18" charset="0"/>
                <a:ea typeface="Noto Serif" panose="02020600060500020200" pitchFamily="18" charset="0"/>
                <a:cs typeface="Noto Serif" panose="02020600060500020200" pitchFamily="18" charset="0"/>
              </a:rPr>
              <a:t>$mv * invalid results/</a:t>
            </a:r>
          </a:p>
          <a:p>
            <a:endParaRPr lang="en-GB" sz="2000" i="1" dirty="0">
              <a:latin typeface="Noto Serif" panose="02020600060500020200" pitchFamily="18" charset="0"/>
              <a:ea typeface="Noto Serif" panose="02020600060500020200" pitchFamily="18" charset="0"/>
              <a:cs typeface="Noto Serif" panose="02020600060500020200" pitchFamily="18" charset="0"/>
            </a:endParaRPr>
          </a:p>
          <a:p>
            <a:r>
              <a:rPr lang="en-GB" sz="2000" dirty="0">
                <a:latin typeface="Noto Serif" panose="02020600060500020200" pitchFamily="18" charset="0"/>
                <a:ea typeface="Noto Serif" panose="02020600060500020200" pitchFamily="18" charset="0"/>
                <a:cs typeface="Noto Serif" panose="02020600060500020200" pitchFamily="18" charset="0"/>
              </a:rPr>
              <a:t>This will move all the files out of the results directory and move it to the invalid results folder.</a:t>
            </a:r>
          </a:p>
          <a:p>
            <a:r>
              <a:rPr lang="en-GB" sz="2000" dirty="0">
                <a:latin typeface="Noto Serif" panose="02020600060500020200" pitchFamily="18" charset="0"/>
                <a:ea typeface="Noto Serif" panose="02020600060500020200" pitchFamily="18" charset="0"/>
                <a:cs typeface="Noto Serif" panose="02020600060500020200" pitchFamily="18" charset="0"/>
              </a:rPr>
              <a:t>(you’ll learn about * later)</a:t>
            </a:r>
          </a:p>
        </p:txBody>
      </p:sp>
    </p:spTree>
    <p:extLst>
      <p:ext uri="{BB962C8B-B14F-4D97-AF65-F5344CB8AC3E}">
        <p14:creationId xmlns:p14="http://schemas.microsoft.com/office/powerpoint/2010/main" val="218742945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67716" y="710961"/>
            <a:ext cx="4294480" cy="572035"/>
          </a:xfrm>
        </p:spPr>
        <p:txBody>
          <a:bodyPr>
            <a:normAutofit/>
          </a:bodyPr>
          <a:lstStyle/>
          <a:p>
            <a:r>
              <a:rPr lang="en-GB" sz="3200" dirty="0" smtClean="0">
                <a:latin typeface="Noto Serif" panose="02020600060500020200" pitchFamily="18" charset="0"/>
                <a:ea typeface="Noto Serif" panose="02020600060500020200" pitchFamily="18" charset="0"/>
                <a:cs typeface="Noto Serif" panose="02020600060500020200" pitchFamily="18" charset="0"/>
              </a:rPr>
              <a:t>The Basics</a:t>
            </a:r>
            <a:endParaRPr lang="en-GB" sz="3200" dirty="0">
              <a:latin typeface="Noto Serif" panose="02020600060500020200" pitchFamily="18" charset="0"/>
              <a:ea typeface="Noto Serif" panose="02020600060500020200" pitchFamily="18" charset="0"/>
              <a:cs typeface="Noto Serif" panose="02020600060500020200" pitchFamily="18" charset="0"/>
            </a:endParaRPr>
          </a:p>
        </p:txBody>
      </p:sp>
      <p:sp>
        <p:nvSpPr>
          <p:cNvPr id="3" name="Content Placeholder 2"/>
          <p:cNvSpPr>
            <a:spLocks noGrp="1"/>
          </p:cNvSpPr>
          <p:nvPr>
            <p:ph idx="1"/>
          </p:nvPr>
        </p:nvSpPr>
        <p:spPr>
          <a:xfrm>
            <a:off x="467716" y="1324969"/>
            <a:ext cx="4345686" cy="244576"/>
          </a:xfrm>
        </p:spPr>
        <p:txBody>
          <a:bodyPr>
            <a:normAutofit fontScale="92500" lnSpcReduction="20000"/>
          </a:bodyPr>
          <a:lstStyle/>
          <a:p>
            <a:pPr marL="0" indent="0">
              <a:buNone/>
            </a:pPr>
            <a:r>
              <a:rPr lang="en-GB" sz="1400" dirty="0" smtClean="0">
                <a:latin typeface="Roboto" panose="02000000000000000000" pitchFamily="2" charset="0"/>
                <a:ea typeface="Roboto" panose="02000000000000000000" pitchFamily="2" charset="0"/>
              </a:rPr>
              <a:t>Moving  Files</a:t>
            </a:r>
            <a:endParaRPr lang="en-GB" sz="1400" dirty="0">
              <a:latin typeface="Roboto" panose="02000000000000000000" pitchFamily="2" charset="0"/>
              <a:ea typeface="Roboto" panose="02000000000000000000" pitchFamily="2" charset="0"/>
            </a:endParaRPr>
          </a:p>
        </p:txBody>
      </p:sp>
      <p:sp>
        <p:nvSpPr>
          <p:cNvPr id="4" name="Content Placeholder 2"/>
          <p:cNvSpPr txBox="1">
            <a:spLocks/>
          </p:cNvSpPr>
          <p:nvPr/>
        </p:nvSpPr>
        <p:spPr>
          <a:xfrm>
            <a:off x="2815895" y="2523276"/>
            <a:ext cx="5369814" cy="359954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base">
              <a:buNone/>
            </a:pPr>
            <a:endParaRPr lang="en-GB" sz="1200" dirty="0"/>
          </a:p>
        </p:txBody>
      </p:sp>
      <p:sp>
        <p:nvSpPr>
          <p:cNvPr id="5" name="Rectangle 4"/>
          <p:cNvSpPr/>
          <p:nvPr/>
        </p:nvSpPr>
        <p:spPr>
          <a:xfrm>
            <a:off x="570586" y="1700453"/>
            <a:ext cx="1448409" cy="66502"/>
          </a:xfrm>
          <a:prstGeom prst="rect">
            <a:avLst/>
          </a:prstGeom>
          <a:solidFill>
            <a:srgbClr val="C61F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p:cNvSpPr/>
          <p:nvPr/>
        </p:nvSpPr>
        <p:spPr>
          <a:xfrm>
            <a:off x="570586" y="1812845"/>
            <a:ext cx="7208991" cy="2554545"/>
          </a:xfrm>
          <a:prstGeom prst="rect">
            <a:avLst/>
          </a:prstGeom>
        </p:spPr>
        <p:txBody>
          <a:bodyPr wrap="square">
            <a:spAutoFit/>
          </a:bodyPr>
          <a:lstStyle/>
          <a:p>
            <a:r>
              <a:rPr lang="en-GB" sz="2000" i="1" dirty="0">
                <a:latin typeface="Noto Serif" panose="02020600060500020200" pitchFamily="18" charset="0"/>
                <a:ea typeface="Noto Serif" panose="02020600060500020200" pitchFamily="18" charset="0"/>
                <a:cs typeface="Noto Serif" panose="02020600060500020200" pitchFamily="18" charset="0"/>
              </a:rPr>
              <a:t>mv filename </a:t>
            </a:r>
            <a:r>
              <a:rPr lang="en-GB" sz="2000" dirty="0">
                <a:latin typeface="Noto Serif" panose="02020600060500020200" pitchFamily="18" charset="0"/>
                <a:ea typeface="Noto Serif" panose="02020600060500020200" pitchFamily="18" charset="0"/>
                <a:cs typeface="Noto Serif" panose="02020600060500020200" pitchFamily="18" charset="0"/>
              </a:rPr>
              <a:t>– even though this is the move command it can also be used to rename a file or directory</a:t>
            </a:r>
          </a:p>
          <a:p>
            <a:endParaRPr lang="en-GB" sz="2000" dirty="0">
              <a:latin typeface="Noto Serif" panose="02020600060500020200" pitchFamily="18" charset="0"/>
              <a:ea typeface="Noto Serif" panose="02020600060500020200" pitchFamily="18" charset="0"/>
              <a:cs typeface="Noto Serif" panose="02020600060500020200" pitchFamily="18" charset="0"/>
            </a:endParaRPr>
          </a:p>
          <a:p>
            <a:r>
              <a:rPr lang="en-GB" sz="2000" i="1" dirty="0">
                <a:latin typeface="Noto Serif" panose="02020600060500020200" pitchFamily="18" charset="0"/>
                <a:ea typeface="Noto Serif" panose="02020600060500020200" pitchFamily="18" charset="0"/>
                <a:cs typeface="Noto Serif" panose="02020600060500020200" pitchFamily="18" charset="0"/>
              </a:rPr>
              <a:t>$ls </a:t>
            </a:r>
          </a:p>
          <a:p>
            <a:r>
              <a:rPr lang="en-GB" sz="2000" i="1" dirty="0">
                <a:latin typeface="Noto Serif" panose="02020600060500020200" pitchFamily="18" charset="0"/>
                <a:ea typeface="Noto Serif" panose="02020600060500020200" pitchFamily="18" charset="0"/>
                <a:cs typeface="Noto Serif" panose="02020600060500020200" pitchFamily="18" charset="0"/>
              </a:rPr>
              <a:t>sample.txt</a:t>
            </a:r>
          </a:p>
          <a:p>
            <a:r>
              <a:rPr lang="en-GB" sz="2000" i="1" dirty="0">
                <a:latin typeface="Noto Serif" panose="02020600060500020200" pitchFamily="18" charset="0"/>
                <a:ea typeface="Noto Serif" panose="02020600060500020200" pitchFamily="18" charset="0"/>
                <a:cs typeface="Noto Serif" panose="02020600060500020200" pitchFamily="18" charset="0"/>
              </a:rPr>
              <a:t>$mv sample.txt sample1.txt</a:t>
            </a:r>
          </a:p>
          <a:p>
            <a:r>
              <a:rPr lang="en-GB" sz="2000" i="1" dirty="0">
                <a:latin typeface="Noto Serif" panose="02020600060500020200" pitchFamily="18" charset="0"/>
                <a:ea typeface="Noto Serif" panose="02020600060500020200" pitchFamily="18" charset="0"/>
                <a:cs typeface="Noto Serif" panose="02020600060500020200" pitchFamily="18" charset="0"/>
              </a:rPr>
              <a:t>$ls</a:t>
            </a:r>
          </a:p>
          <a:p>
            <a:r>
              <a:rPr lang="en-GB" sz="2000" i="1" dirty="0">
                <a:latin typeface="Noto Serif" panose="02020600060500020200" pitchFamily="18" charset="0"/>
                <a:ea typeface="Noto Serif" panose="02020600060500020200" pitchFamily="18" charset="0"/>
                <a:cs typeface="Noto Serif" panose="02020600060500020200" pitchFamily="18" charset="0"/>
              </a:rPr>
              <a:t>sample1.txt</a:t>
            </a:r>
          </a:p>
        </p:txBody>
      </p:sp>
    </p:spTree>
    <p:extLst>
      <p:ext uri="{BB962C8B-B14F-4D97-AF65-F5344CB8AC3E}">
        <p14:creationId xmlns:p14="http://schemas.microsoft.com/office/powerpoint/2010/main" val="416016579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67716" y="710961"/>
            <a:ext cx="4294480" cy="572035"/>
          </a:xfrm>
        </p:spPr>
        <p:txBody>
          <a:bodyPr>
            <a:normAutofit/>
          </a:bodyPr>
          <a:lstStyle/>
          <a:p>
            <a:r>
              <a:rPr lang="en-GB" sz="3200" dirty="0" smtClean="0">
                <a:latin typeface="Noto Serif" panose="02020600060500020200" pitchFamily="18" charset="0"/>
                <a:ea typeface="Noto Serif" panose="02020600060500020200" pitchFamily="18" charset="0"/>
                <a:cs typeface="Noto Serif" panose="02020600060500020200" pitchFamily="18" charset="0"/>
              </a:rPr>
              <a:t>The Basics</a:t>
            </a:r>
            <a:endParaRPr lang="en-GB" sz="3200" dirty="0">
              <a:latin typeface="Noto Serif" panose="02020600060500020200" pitchFamily="18" charset="0"/>
              <a:ea typeface="Noto Serif" panose="02020600060500020200" pitchFamily="18" charset="0"/>
              <a:cs typeface="Noto Serif" panose="02020600060500020200" pitchFamily="18" charset="0"/>
            </a:endParaRPr>
          </a:p>
        </p:txBody>
      </p:sp>
      <p:sp>
        <p:nvSpPr>
          <p:cNvPr id="3" name="Content Placeholder 2"/>
          <p:cNvSpPr>
            <a:spLocks noGrp="1"/>
          </p:cNvSpPr>
          <p:nvPr>
            <p:ph idx="1"/>
          </p:nvPr>
        </p:nvSpPr>
        <p:spPr>
          <a:xfrm>
            <a:off x="467716" y="1324969"/>
            <a:ext cx="4345686" cy="244576"/>
          </a:xfrm>
        </p:spPr>
        <p:txBody>
          <a:bodyPr>
            <a:normAutofit fontScale="92500" lnSpcReduction="20000"/>
          </a:bodyPr>
          <a:lstStyle/>
          <a:p>
            <a:pPr marL="0" indent="0">
              <a:buNone/>
            </a:pPr>
            <a:r>
              <a:rPr lang="en-GB" sz="1400" dirty="0" smtClean="0">
                <a:latin typeface="Roboto" panose="02000000000000000000" pitchFamily="2" charset="0"/>
                <a:ea typeface="Roboto" panose="02000000000000000000" pitchFamily="2" charset="0"/>
              </a:rPr>
              <a:t>Copying Files</a:t>
            </a:r>
            <a:endParaRPr lang="en-GB" sz="1400" dirty="0">
              <a:latin typeface="Roboto" panose="02000000000000000000" pitchFamily="2" charset="0"/>
              <a:ea typeface="Roboto" panose="02000000000000000000" pitchFamily="2" charset="0"/>
            </a:endParaRPr>
          </a:p>
        </p:txBody>
      </p:sp>
      <p:sp>
        <p:nvSpPr>
          <p:cNvPr id="4" name="Content Placeholder 2"/>
          <p:cNvSpPr txBox="1">
            <a:spLocks/>
          </p:cNvSpPr>
          <p:nvPr/>
        </p:nvSpPr>
        <p:spPr>
          <a:xfrm>
            <a:off x="2815895" y="2523276"/>
            <a:ext cx="5369814" cy="359954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base">
              <a:buNone/>
            </a:pPr>
            <a:endParaRPr lang="en-GB" sz="1200" dirty="0"/>
          </a:p>
        </p:txBody>
      </p:sp>
      <p:sp>
        <p:nvSpPr>
          <p:cNvPr id="5" name="Rectangle 4"/>
          <p:cNvSpPr/>
          <p:nvPr/>
        </p:nvSpPr>
        <p:spPr>
          <a:xfrm>
            <a:off x="570586" y="1700453"/>
            <a:ext cx="1448409" cy="66502"/>
          </a:xfrm>
          <a:prstGeom prst="rect">
            <a:avLst/>
          </a:prstGeom>
          <a:solidFill>
            <a:srgbClr val="C61F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p:cNvSpPr/>
          <p:nvPr/>
        </p:nvSpPr>
        <p:spPr>
          <a:xfrm>
            <a:off x="570586" y="1812845"/>
            <a:ext cx="7208991" cy="2554545"/>
          </a:xfrm>
          <a:prstGeom prst="rect">
            <a:avLst/>
          </a:prstGeom>
        </p:spPr>
        <p:txBody>
          <a:bodyPr wrap="square">
            <a:spAutoFit/>
          </a:bodyPr>
          <a:lstStyle/>
          <a:p>
            <a:r>
              <a:rPr lang="en-GB" sz="2000" i="1" dirty="0" err="1">
                <a:latin typeface="Noto Serif" panose="02020600060500020200" pitchFamily="18" charset="0"/>
                <a:ea typeface="Noto Serif" panose="02020600060500020200" pitchFamily="18" charset="0"/>
                <a:cs typeface="Noto Serif" panose="02020600060500020200" pitchFamily="18" charset="0"/>
              </a:rPr>
              <a:t>cp</a:t>
            </a:r>
            <a:r>
              <a:rPr lang="en-GB" sz="2000" i="1" dirty="0">
                <a:latin typeface="Noto Serif" panose="02020600060500020200" pitchFamily="18" charset="0"/>
                <a:ea typeface="Noto Serif" panose="02020600060500020200" pitchFamily="18" charset="0"/>
                <a:cs typeface="Noto Serif" panose="02020600060500020200" pitchFamily="18" charset="0"/>
              </a:rPr>
              <a:t> filename /new/location/.  </a:t>
            </a:r>
            <a:r>
              <a:rPr lang="en-GB" sz="2000" dirty="0">
                <a:latin typeface="Noto Serif" panose="02020600060500020200" pitchFamily="18" charset="0"/>
                <a:ea typeface="Noto Serif" panose="02020600060500020200" pitchFamily="18" charset="0"/>
                <a:cs typeface="Noto Serif" panose="02020600060500020200" pitchFamily="18" charset="0"/>
              </a:rPr>
              <a:t>– this will copy a file to the specified location.</a:t>
            </a:r>
          </a:p>
          <a:p>
            <a:endParaRPr lang="en-GB" sz="2000" dirty="0">
              <a:latin typeface="Noto Serif" panose="02020600060500020200" pitchFamily="18" charset="0"/>
              <a:ea typeface="Noto Serif" panose="02020600060500020200" pitchFamily="18" charset="0"/>
              <a:cs typeface="Noto Serif" panose="02020600060500020200" pitchFamily="18" charset="0"/>
            </a:endParaRPr>
          </a:p>
          <a:p>
            <a:r>
              <a:rPr lang="en-GB" sz="2000" i="1" dirty="0" err="1">
                <a:latin typeface="Noto Serif" panose="02020600060500020200" pitchFamily="18" charset="0"/>
                <a:ea typeface="Noto Serif" panose="02020600060500020200" pitchFamily="18" charset="0"/>
                <a:cs typeface="Noto Serif" panose="02020600060500020200" pitchFamily="18" charset="0"/>
              </a:rPr>
              <a:t>cp</a:t>
            </a:r>
            <a:r>
              <a:rPr lang="en-GB" sz="2000" i="1" dirty="0">
                <a:latin typeface="Noto Serif" panose="02020600060500020200" pitchFamily="18" charset="0"/>
                <a:ea typeface="Noto Serif" panose="02020600060500020200" pitchFamily="18" charset="0"/>
                <a:cs typeface="Noto Serif" panose="02020600060500020200" pitchFamily="18" charset="0"/>
              </a:rPr>
              <a:t> filename /new/location/</a:t>
            </a:r>
            <a:r>
              <a:rPr lang="en-GB" sz="2000" i="1" dirty="0" err="1">
                <a:latin typeface="Noto Serif" panose="02020600060500020200" pitchFamily="18" charset="0"/>
                <a:ea typeface="Noto Serif" panose="02020600060500020200" pitchFamily="18" charset="0"/>
                <a:cs typeface="Noto Serif" panose="02020600060500020200" pitchFamily="18" charset="0"/>
              </a:rPr>
              <a:t>newname</a:t>
            </a:r>
            <a:r>
              <a:rPr lang="en-GB" sz="2000" i="1" dirty="0">
                <a:latin typeface="Noto Serif" panose="02020600060500020200" pitchFamily="18" charset="0"/>
                <a:ea typeface="Noto Serif" panose="02020600060500020200" pitchFamily="18" charset="0"/>
                <a:cs typeface="Noto Serif" panose="02020600060500020200" pitchFamily="18" charset="0"/>
              </a:rPr>
              <a:t>  </a:t>
            </a:r>
            <a:r>
              <a:rPr lang="en-GB" sz="2000" dirty="0">
                <a:latin typeface="Noto Serif" panose="02020600060500020200" pitchFamily="18" charset="0"/>
                <a:ea typeface="Noto Serif" panose="02020600060500020200" pitchFamily="18" charset="0"/>
                <a:cs typeface="Noto Serif" panose="02020600060500020200" pitchFamily="18" charset="0"/>
              </a:rPr>
              <a:t>– this will copy a file to the specified location under a new name.</a:t>
            </a:r>
          </a:p>
          <a:p>
            <a:endParaRPr lang="en-GB" sz="2000" dirty="0">
              <a:latin typeface="Noto Serif" panose="02020600060500020200" pitchFamily="18" charset="0"/>
              <a:ea typeface="Noto Serif" panose="02020600060500020200" pitchFamily="18" charset="0"/>
              <a:cs typeface="Noto Serif" panose="02020600060500020200" pitchFamily="18" charset="0"/>
            </a:endParaRPr>
          </a:p>
          <a:p>
            <a:r>
              <a:rPr lang="en-GB" sz="2000" i="1" dirty="0" err="1">
                <a:latin typeface="Noto Serif" panose="02020600060500020200" pitchFamily="18" charset="0"/>
                <a:ea typeface="Noto Serif" panose="02020600060500020200" pitchFamily="18" charset="0"/>
                <a:cs typeface="Noto Serif" panose="02020600060500020200" pitchFamily="18" charset="0"/>
              </a:rPr>
              <a:t>cp</a:t>
            </a:r>
            <a:r>
              <a:rPr lang="en-GB" sz="2000" i="1" dirty="0">
                <a:latin typeface="Noto Serif" panose="02020600060500020200" pitchFamily="18" charset="0"/>
                <a:ea typeface="Noto Serif" panose="02020600060500020200" pitchFamily="18" charset="0"/>
                <a:cs typeface="Noto Serif" panose="02020600060500020200" pitchFamily="18" charset="0"/>
              </a:rPr>
              <a:t> -R /original/location /new/location/.  </a:t>
            </a:r>
            <a:r>
              <a:rPr lang="en-GB" sz="2000" dirty="0">
                <a:latin typeface="Noto Serif" panose="02020600060500020200" pitchFamily="18" charset="0"/>
                <a:ea typeface="Noto Serif" panose="02020600060500020200" pitchFamily="18" charset="0"/>
                <a:cs typeface="Noto Serif" panose="02020600060500020200" pitchFamily="18" charset="0"/>
              </a:rPr>
              <a:t>– this will copy a folder and all its contents to the specified location</a:t>
            </a:r>
            <a:r>
              <a:rPr lang="en-GB" sz="2000" dirty="0" smtClean="0">
                <a:latin typeface="Noto Serif" panose="02020600060500020200" pitchFamily="18" charset="0"/>
                <a:ea typeface="Noto Serif" panose="02020600060500020200" pitchFamily="18" charset="0"/>
                <a:cs typeface="Noto Serif" panose="02020600060500020200" pitchFamily="18" charset="0"/>
              </a:rPr>
              <a:t>.</a:t>
            </a:r>
            <a:endParaRPr lang="en-GB" sz="2000" dirty="0">
              <a:latin typeface="Noto Serif" panose="02020600060500020200" pitchFamily="18" charset="0"/>
              <a:ea typeface="Noto Serif" panose="02020600060500020200" pitchFamily="18" charset="0"/>
              <a:cs typeface="Noto Serif" panose="02020600060500020200" pitchFamily="18" charset="0"/>
            </a:endParaRPr>
          </a:p>
        </p:txBody>
      </p:sp>
    </p:spTree>
    <p:extLst>
      <p:ext uri="{BB962C8B-B14F-4D97-AF65-F5344CB8AC3E}">
        <p14:creationId xmlns:p14="http://schemas.microsoft.com/office/powerpoint/2010/main" val="148976583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67716" y="710961"/>
            <a:ext cx="4294480" cy="572035"/>
          </a:xfrm>
        </p:spPr>
        <p:txBody>
          <a:bodyPr>
            <a:normAutofit/>
          </a:bodyPr>
          <a:lstStyle/>
          <a:p>
            <a:r>
              <a:rPr lang="en-GB" sz="3200" dirty="0" smtClean="0">
                <a:latin typeface="Noto Serif" panose="02020600060500020200" pitchFamily="18" charset="0"/>
                <a:ea typeface="Noto Serif" panose="02020600060500020200" pitchFamily="18" charset="0"/>
                <a:cs typeface="Noto Serif" panose="02020600060500020200" pitchFamily="18" charset="0"/>
              </a:rPr>
              <a:t>The Basics</a:t>
            </a:r>
            <a:endParaRPr lang="en-GB" sz="3200" dirty="0">
              <a:latin typeface="Noto Serif" panose="02020600060500020200" pitchFamily="18" charset="0"/>
              <a:ea typeface="Noto Serif" panose="02020600060500020200" pitchFamily="18" charset="0"/>
              <a:cs typeface="Noto Serif" panose="02020600060500020200" pitchFamily="18" charset="0"/>
            </a:endParaRPr>
          </a:p>
        </p:txBody>
      </p:sp>
      <p:sp>
        <p:nvSpPr>
          <p:cNvPr id="3" name="Content Placeholder 2"/>
          <p:cNvSpPr>
            <a:spLocks noGrp="1"/>
          </p:cNvSpPr>
          <p:nvPr>
            <p:ph idx="1"/>
          </p:nvPr>
        </p:nvSpPr>
        <p:spPr>
          <a:xfrm>
            <a:off x="467716" y="1324969"/>
            <a:ext cx="4345686" cy="244576"/>
          </a:xfrm>
        </p:spPr>
        <p:txBody>
          <a:bodyPr>
            <a:normAutofit fontScale="92500" lnSpcReduction="20000"/>
          </a:bodyPr>
          <a:lstStyle/>
          <a:p>
            <a:pPr marL="0" indent="0">
              <a:buNone/>
            </a:pPr>
            <a:r>
              <a:rPr lang="en-GB" sz="1400" dirty="0" smtClean="0">
                <a:latin typeface="Roboto" panose="02000000000000000000" pitchFamily="2" charset="0"/>
                <a:ea typeface="Roboto" panose="02000000000000000000" pitchFamily="2" charset="0"/>
              </a:rPr>
              <a:t>Linking Files</a:t>
            </a:r>
            <a:endParaRPr lang="en-GB" sz="1400" dirty="0">
              <a:latin typeface="Roboto" panose="02000000000000000000" pitchFamily="2" charset="0"/>
              <a:ea typeface="Roboto" panose="02000000000000000000" pitchFamily="2" charset="0"/>
            </a:endParaRPr>
          </a:p>
        </p:txBody>
      </p:sp>
      <p:sp>
        <p:nvSpPr>
          <p:cNvPr id="4" name="Content Placeholder 2"/>
          <p:cNvSpPr txBox="1">
            <a:spLocks/>
          </p:cNvSpPr>
          <p:nvPr/>
        </p:nvSpPr>
        <p:spPr>
          <a:xfrm>
            <a:off x="2815895" y="2523276"/>
            <a:ext cx="5369814" cy="359954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base">
              <a:buNone/>
            </a:pPr>
            <a:endParaRPr lang="en-GB" sz="1200" dirty="0"/>
          </a:p>
        </p:txBody>
      </p:sp>
      <p:sp>
        <p:nvSpPr>
          <p:cNvPr id="5" name="Rectangle 4"/>
          <p:cNvSpPr/>
          <p:nvPr/>
        </p:nvSpPr>
        <p:spPr>
          <a:xfrm>
            <a:off x="570586" y="1700453"/>
            <a:ext cx="1448409" cy="66502"/>
          </a:xfrm>
          <a:prstGeom prst="rect">
            <a:avLst/>
          </a:prstGeom>
          <a:solidFill>
            <a:srgbClr val="C61F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p:cNvSpPr/>
          <p:nvPr/>
        </p:nvSpPr>
        <p:spPr>
          <a:xfrm>
            <a:off x="570586" y="2238677"/>
            <a:ext cx="7208991" cy="1938992"/>
          </a:xfrm>
          <a:prstGeom prst="rect">
            <a:avLst/>
          </a:prstGeom>
        </p:spPr>
        <p:txBody>
          <a:bodyPr wrap="square">
            <a:spAutoFit/>
          </a:bodyPr>
          <a:lstStyle/>
          <a:p>
            <a:r>
              <a:rPr lang="en-GB" sz="2000" i="1" dirty="0">
                <a:latin typeface="Noto Serif" panose="02020600060500020200" pitchFamily="18" charset="0"/>
                <a:ea typeface="Noto Serif" panose="02020600060500020200" pitchFamily="18" charset="0"/>
                <a:cs typeface="Noto Serif" panose="02020600060500020200" pitchFamily="18" charset="0"/>
              </a:rPr>
              <a:t>ln –s filename </a:t>
            </a:r>
            <a:r>
              <a:rPr lang="en-GB" sz="2000" i="1" dirty="0" err="1">
                <a:latin typeface="Noto Serif" panose="02020600060500020200" pitchFamily="18" charset="0"/>
                <a:ea typeface="Noto Serif" panose="02020600060500020200" pitchFamily="18" charset="0"/>
                <a:cs typeface="Noto Serif" panose="02020600060500020200" pitchFamily="18" charset="0"/>
              </a:rPr>
              <a:t>linkname</a:t>
            </a:r>
            <a:r>
              <a:rPr lang="en-GB" sz="2000" i="1" dirty="0">
                <a:latin typeface="Noto Serif" panose="02020600060500020200" pitchFamily="18" charset="0"/>
                <a:ea typeface="Noto Serif" panose="02020600060500020200" pitchFamily="18" charset="0"/>
                <a:cs typeface="Noto Serif" panose="02020600060500020200" pitchFamily="18" charset="0"/>
              </a:rPr>
              <a:t> – </a:t>
            </a:r>
            <a:r>
              <a:rPr lang="en-GB" sz="2000" dirty="0">
                <a:latin typeface="Noto Serif" panose="02020600060500020200" pitchFamily="18" charset="0"/>
                <a:ea typeface="Noto Serif" panose="02020600060500020200" pitchFamily="18" charset="0"/>
                <a:cs typeface="Noto Serif" panose="02020600060500020200" pitchFamily="18" charset="0"/>
              </a:rPr>
              <a:t>this will create symbolic link, or </a:t>
            </a:r>
            <a:r>
              <a:rPr lang="en-GB" sz="2000" dirty="0" err="1">
                <a:latin typeface="Noto Serif" panose="02020600060500020200" pitchFamily="18" charset="0"/>
                <a:ea typeface="Noto Serif" panose="02020600060500020200" pitchFamily="18" charset="0"/>
                <a:cs typeface="Noto Serif" panose="02020600060500020200" pitchFamily="18" charset="0"/>
              </a:rPr>
              <a:t>softlink</a:t>
            </a:r>
            <a:r>
              <a:rPr lang="en-GB" sz="2000" dirty="0">
                <a:latin typeface="Noto Serif" panose="02020600060500020200" pitchFamily="18" charset="0"/>
                <a:ea typeface="Noto Serif" panose="02020600060500020200" pitchFamily="18" charset="0"/>
                <a:cs typeface="Noto Serif" panose="02020600060500020200" pitchFamily="18" charset="0"/>
              </a:rPr>
              <a:t>.  </a:t>
            </a:r>
            <a:endParaRPr lang="en-GB" sz="2000" dirty="0" smtClean="0">
              <a:latin typeface="Noto Serif" panose="02020600060500020200" pitchFamily="18" charset="0"/>
              <a:ea typeface="Noto Serif" panose="02020600060500020200" pitchFamily="18" charset="0"/>
              <a:cs typeface="Noto Serif" panose="02020600060500020200" pitchFamily="18" charset="0"/>
            </a:endParaRPr>
          </a:p>
          <a:p>
            <a:endParaRPr lang="en-GB" sz="2000" dirty="0">
              <a:latin typeface="Noto Serif" panose="02020600060500020200" pitchFamily="18" charset="0"/>
              <a:ea typeface="Noto Serif" panose="02020600060500020200" pitchFamily="18" charset="0"/>
              <a:cs typeface="Noto Serif" panose="02020600060500020200" pitchFamily="18" charset="0"/>
            </a:endParaRPr>
          </a:p>
          <a:p>
            <a:r>
              <a:rPr lang="en-GB" sz="2000" dirty="0" smtClean="0">
                <a:latin typeface="Noto Serif" panose="02020600060500020200" pitchFamily="18" charset="0"/>
                <a:ea typeface="Noto Serif" panose="02020600060500020200" pitchFamily="18" charset="0"/>
                <a:cs typeface="Noto Serif" panose="02020600060500020200" pitchFamily="18" charset="0"/>
              </a:rPr>
              <a:t>This </a:t>
            </a:r>
            <a:r>
              <a:rPr lang="en-GB" sz="2000" dirty="0">
                <a:latin typeface="Noto Serif" panose="02020600060500020200" pitchFamily="18" charset="0"/>
                <a:ea typeface="Noto Serif" panose="02020600060500020200" pitchFamily="18" charset="0"/>
                <a:cs typeface="Noto Serif" panose="02020600060500020200" pitchFamily="18" charset="0"/>
              </a:rPr>
              <a:t>acts very much like a shortcut file in a GUI pointing to the file or directory defined in filename and with the name defined in </a:t>
            </a:r>
            <a:r>
              <a:rPr lang="en-GB" sz="2000" dirty="0" err="1">
                <a:latin typeface="Noto Serif" panose="02020600060500020200" pitchFamily="18" charset="0"/>
                <a:ea typeface="Noto Serif" panose="02020600060500020200" pitchFamily="18" charset="0"/>
                <a:cs typeface="Noto Serif" panose="02020600060500020200" pitchFamily="18" charset="0"/>
              </a:rPr>
              <a:t>linkname</a:t>
            </a:r>
            <a:endParaRPr lang="en-GB" sz="2000" dirty="0">
              <a:latin typeface="Noto Serif" panose="02020600060500020200" pitchFamily="18" charset="0"/>
              <a:ea typeface="Noto Serif" panose="02020600060500020200" pitchFamily="18" charset="0"/>
              <a:cs typeface="Noto Serif" panose="02020600060500020200" pitchFamily="18" charset="0"/>
            </a:endParaRPr>
          </a:p>
        </p:txBody>
      </p:sp>
    </p:spTree>
    <p:extLst>
      <p:ext uri="{BB962C8B-B14F-4D97-AF65-F5344CB8AC3E}">
        <p14:creationId xmlns:p14="http://schemas.microsoft.com/office/powerpoint/2010/main" val="158422157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67716" y="710961"/>
            <a:ext cx="4294480" cy="572035"/>
          </a:xfrm>
        </p:spPr>
        <p:txBody>
          <a:bodyPr>
            <a:normAutofit/>
          </a:bodyPr>
          <a:lstStyle/>
          <a:p>
            <a:r>
              <a:rPr lang="en-GB" sz="3200" dirty="0" smtClean="0">
                <a:latin typeface="Noto Serif" panose="02020600060500020200" pitchFamily="18" charset="0"/>
                <a:ea typeface="Noto Serif" panose="02020600060500020200" pitchFamily="18" charset="0"/>
                <a:cs typeface="Noto Serif" panose="02020600060500020200" pitchFamily="18" charset="0"/>
              </a:rPr>
              <a:t>The Basics</a:t>
            </a:r>
            <a:endParaRPr lang="en-GB" sz="3200" dirty="0">
              <a:latin typeface="Noto Serif" panose="02020600060500020200" pitchFamily="18" charset="0"/>
              <a:ea typeface="Noto Serif" panose="02020600060500020200" pitchFamily="18" charset="0"/>
              <a:cs typeface="Noto Serif" panose="02020600060500020200" pitchFamily="18" charset="0"/>
            </a:endParaRPr>
          </a:p>
        </p:txBody>
      </p:sp>
      <p:sp>
        <p:nvSpPr>
          <p:cNvPr id="3" name="Content Placeholder 2"/>
          <p:cNvSpPr>
            <a:spLocks noGrp="1"/>
          </p:cNvSpPr>
          <p:nvPr>
            <p:ph idx="1"/>
          </p:nvPr>
        </p:nvSpPr>
        <p:spPr>
          <a:xfrm>
            <a:off x="467716" y="1324969"/>
            <a:ext cx="4345686" cy="244576"/>
          </a:xfrm>
        </p:spPr>
        <p:txBody>
          <a:bodyPr>
            <a:normAutofit fontScale="92500" lnSpcReduction="20000"/>
          </a:bodyPr>
          <a:lstStyle/>
          <a:p>
            <a:pPr marL="0" indent="0">
              <a:buNone/>
            </a:pPr>
            <a:r>
              <a:rPr lang="en-GB" sz="1400" dirty="0" smtClean="0">
                <a:latin typeface="Roboto" panose="02000000000000000000" pitchFamily="2" charset="0"/>
                <a:ea typeface="Roboto" panose="02000000000000000000" pitchFamily="2" charset="0"/>
              </a:rPr>
              <a:t>Permissions</a:t>
            </a:r>
            <a:endParaRPr lang="en-GB" sz="1400" dirty="0">
              <a:latin typeface="Roboto" panose="02000000000000000000" pitchFamily="2" charset="0"/>
              <a:ea typeface="Roboto" panose="02000000000000000000" pitchFamily="2" charset="0"/>
            </a:endParaRPr>
          </a:p>
        </p:txBody>
      </p:sp>
      <p:sp>
        <p:nvSpPr>
          <p:cNvPr id="4" name="Content Placeholder 2"/>
          <p:cNvSpPr txBox="1">
            <a:spLocks/>
          </p:cNvSpPr>
          <p:nvPr/>
        </p:nvSpPr>
        <p:spPr>
          <a:xfrm>
            <a:off x="2815895" y="2523276"/>
            <a:ext cx="5369814" cy="359954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base">
              <a:buNone/>
            </a:pPr>
            <a:endParaRPr lang="en-GB" sz="1200" dirty="0"/>
          </a:p>
        </p:txBody>
      </p:sp>
      <p:sp>
        <p:nvSpPr>
          <p:cNvPr id="5" name="Rectangle 4"/>
          <p:cNvSpPr/>
          <p:nvPr/>
        </p:nvSpPr>
        <p:spPr>
          <a:xfrm>
            <a:off x="570586" y="1700453"/>
            <a:ext cx="1448409" cy="66502"/>
          </a:xfrm>
          <a:prstGeom prst="rect">
            <a:avLst/>
          </a:prstGeom>
          <a:solidFill>
            <a:srgbClr val="C61F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p:cNvSpPr/>
          <p:nvPr/>
        </p:nvSpPr>
        <p:spPr>
          <a:xfrm>
            <a:off x="570586" y="2238677"/>
            <a:ext cx="7208991" cy="1938992"/>
          </a:xfrm>
          <a:prstGeom prst="rect">
            <a:avLst/>
          </a:prstGeom>
        </p:spPr>
        <p:txBody>
          <a:bodyPr wrap="square">
            <a:spAutoFit/>
          </a:bodyPr>
          <a:lstStyle/>
          <a:p>
            <a:r>
              <a:rPr lang="en-GB" sz="2000" i="1" dirty="0" err="1">
                <a:latin typeface="Noto Serif" panose="02020600060500020200" pitchFamily="18" charset="0"/>
                <a:ea typeface="Noto Serif" panose="02020600060500020200" pitchFamily="18" charset="0"/>
                <a:cs typeface="Noto Serif" panose="02020600060500020200" pitchFamily="18" charset="0"/>
              </a:rPr>
              <a:t>chmod</a:t>
            </a:r>
            <a:r>
              <a:rPr lang="en-GB" sz="2000" dirty="0">
                <a:latin typeface="Noto Serif" panose="02020600060500020200" pitchFamily="18" charset="0"/>
                <a:ea typeface="Noto Serif" panose="02020600060500020200" pitchFamily="18" charset="0"/>
                <a:cs typeface="Noto Serif" panose="02020600060500020200" pitchFamily="18" charset="0"/>
              </a:rPr>
              <a:t> or </a:t>
            </a:r>
            <a:r>
              <a:rPr lang="en-GB" sz="2000" u="sng" dirty="0">
                <a:latin typeface="Noto Serif" panose="02020600060500020200" pitchFamily="18" charset="0"/>
                <a:ea typeface="Noto Serif" panose="02020600060500020200" pitchFamily="18" charset="0"/>
                <a:cs typeface="Noto Serif" panose="02020600060500020200" pitchFamily="18" charset="0"/>
              </a:rPr>
              <a:t>Ch</a:t>
            </a:r>
            <a:r>
              <a:rPr lang="en-GB" sz="2000" dirty="0">
                <a:latin typeface="Noto Serif" panose="02020600060500020200" pitchFamily="18" charset="0"/>
                <a:ea typeface="Noto Serif" panose="02020600060500020200" pitchFamily="18" charset="0"/>
                <a:cs typeface="Noto Serif" panose="02020600060500020200" pitchFamily="18" charset="0"/>
              </a:rPr>
              <a:t>ange </a:t>
            </a:r>
            <a:r>
              <a:rPr lang="en-GB" sz="2000" u="sng" dirty="0">
                <a:latin typeface="Noto Serif" panose="02020600060500020200" pitchFamily="18" charset="0"/>
                <a:ea typeface="Noto Serif" panose="02020600060500020200" pitchFamily="18" charset="0"/>
                <a:cs typeface="Noto Serif" panose="02020600060500020200" pitchFamily="18" charset="0"/>
              </a:rPr>
              <a:t>Mod</a:t>
            </a:r>
            <a:r>
              <a:rPr lang="en-GB" sz="2000" dirty="0">
                <a:latin typeface="Noto Serif" panose="02020600060500020200" pitchFamily="18" charset="0"/>
                <a:ea typeface="Noto Serif" panose="02020600060500020200" pitchFamily="18" charset="0"/>
                <a:cs typeface="Noto Serif" panose="02020600060500020200" pitchFamily="18" charset="0"/>
              </a:rPr>
              <a:t>e is used to change the permissions on a file.  These changes can be either adding or removing permissions.</a:t>
            </a:r>
          </a:p>
          <a:p>
            <a:endParaRPr lang="en-GB" sz="2000" dirty="0">
              <a:latin typeface="Noto Serif" panose="02020600060500020200" pitchFamily="18" charset="0"/>
              <a:ea typeface="Noto Serif" panose="02020600060500020200" pitchFamily="18" charset="0"/>
              <a:cs typeface="Noto Serif" panose="02020600060500020200" pitchFamily="18" charset="0"/>
            </a:endParaRPr>
          </a:p>
          <a:p>
            <a:endParaRPr lang="en-GB" sz="2000" dirty="0">
              <a:latin typeface="Noto Serif" panose="02020600060500020200" pitchFamily="18" charset="0"/>
              <a:ea typeface="Noto Serif" panose="02020600060500020200" pitchFamily="18" charset="0"/>
              <a:cs typeface="Noto Serif" panose="02020600060500020200" pitchFamily="18" charset="0"/>
            </a:endParaRPr>
          </a:p>
          <a:p>
            <a:r>
              <a:rPr lang="en-GB" sz="2000" dirty="0">
                <a:latin typeface="Noto Serif" panose="02020600060500020200" pitchFamily="18" charset="0"/>
                <a:ea typeface="Noto Serif" panose="02020600060500020200" pitchFamily="18" charset="0"/>
                <a:cs typeface="Noto Serif" panose="02020600060500020200" pitchFamily="18" charset="0"/>
              </a:rPr>
              <a:t>These permissions are split into 3 groups of 4</a:t>
            </a:r>
          </a:p>
        </p:txBody>
      </p:sp>
      <p:pic>
        <p:nvPicPr>
          <p:cNvPr id="8" name="Picture 7"/>
          <p:cNvPicPr>
            <a:picLocks noChangeAspect="1"/>
          </p:cNvPicPr>
          <p:nvPr/>
        </p:nvPicPr>
        <p:blipFill>
          <a:blip r:embed="rId4"/>
          <a:stretch>
            <a:fillRect/>
          </a:stretch>
        </p:blipFill>
        <p:spPr>
          <a:xfrm>
            <a:off x="7058025" y="-4553"/>
            <a:ext cx="2085975" cy="1390650"/>
          </a:xfrm>
          <a:prstGeom prst="rect">
            <a:avLst/>
          </a:prstGeom>
        </p:spPr>
      </p:pic>
      <p:pic>
        <p:nvPicPr>
          <p:cNvPr id="9" name="Picture 8"/>
          <p:cNvPicPr>
            <a:picLocks noChangeAspect="1"/>
          </p:cNvPicPr>
          <p:nvPr/>
        </p:nvPicPr>
        <p:blipFill>
          <a:blip r:embed="rId4"/>
          <a:stretch>
            <a:fillRect/>
          </a:stretch>
        </p:blipFill>
        <p:spPr>
          <a:xfrm>
            <a:off x="7058025" y="5427497"/>
            <a:ext cx="2085975" cy="1390650"/>
          </a:xfrm>
          <a:prstGeom prst="rect">
            <a:avLst/>
          </a:prstGeom>
        </p:spPr>
      </p:pic>
    </p:spTree>
    <p:extLst>
      <p:ext uri="{BB962C8B-B14F-4D97-AF65-F5344CB8AC3E}">
        <p14:creationId xmlns:p14="http://schemas.microsoft.com/office/powerpoint/2010/main" val="14161323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67716" y="710961"/>
            <a:ext cx="4294480" cy="572035"/>
          </a:xfrm>
        </p:spPr>
        <p:txBody>
          <a:bodyPr>
            <a:normAutofit/>
          </a:bodyPr>
          <a:lstStyle/>
          <a:p>
            <a:r>
              <a:rPr lang="en-GB" sz="3200" dirty="0" smtClean="0">
                <a:latin typeface="Noto Serif" panose="02020600060500020200" pitchFamily="18" charset="0"/>
                <a:ea typeface="Noto Serif" panose="02020600060500020200" pitchFamily="18" charset="0"/>
                <a:cs typeface="Noto Serif" panose="02020600060500020200" pitchFamily="18" charset="0"/>
              </a:rPr>
              <a:t>The Basics</a:t>
            </a:r>
            <a:endParaRPr lang="en-GB" sz="3200" dirty="0">
              <a:latin typeface="Noto Serif" panose="02020600060500020200" pitchFamily="18" charset="0"/>
              <a:ea typeface="Noto Serif" panose="02020600060500020200" pitchFamily="18" charset="0"/>
              <a:cs typeface="Noto Serif" panose="02020600060500020200" pitchFamily="18" charset="0"/>
            </a:endParaRPr>
          </a:p>
        </p:txBody>
      </p:sp>
      <p:sp>
        <p:nvSpPr>
          <p:cNvPr id="3" name="Content Placeholder 2"/>
          <p:cNvSpPr>
            <a:spLocks noGrp="1"/>
          </p:cNvSpPr>
          <p:nvPr>
            <p:ph idx="1"/>
          </p:nvPr>
        </p:nvSpPr>
        <p:spPr>
          <a:xfrm>
            <a:off x="467716" y="1324969"/>
            <a:ext cx="4345686" cy="244576"/>
          </a:xfrm>
        </p:spPr>
        <p:txBody>
          <a:bodyPr>
            <a:normAutofit fontScale="92500" lnSpcReduction="20000"/>
          </a:bodyPr>
          <a:lstStyle/>
          <a:p>
            <a:pPr marL="0" indent="0">
              <a:buNone/>
            </a:pPr>
            <a:r>
              <a:rPr lang="en-GB" sz="1400" dirty="0" smtClean="0">
                <a:latin typeface="Roboto" panose="02000000000000000000" pitchFamily="2" charset="0"/>
                <a:ea typeface="Roboto" panose="02000000000000000000" pitchFamily="2" charset="0"/>
              </a:rPr>
              <a:t>Permissions</a:t>
            </a:r>
            <a:endParaRPr lang="en-GB" sz="1400" dirty="0">
              <a:latin typeface="Roboto" panose="02000000000000000000" pitchFamily="2" charset="0"/>
              <a:ea typeface="Roboto" panose="02000000000000000000" pitchFamily="2" charset="0"/>
            </a:endParaRPr>
          </a:p>
        </p:txBody>
      </p:sp>
      <p:sp>
        <p:nvSpPr>
          <p:cNvPr id="4" name="Content Placeholder 2"/>
          <p:cNvSpPr txBox="1">
            <a:spLocks/>
          </p:cNvSpPr>
          <p:nvPr/>
        </p:nvSpPr>
        <p:spPr>
          <a:xfrm>
            <a:off x="2815895" y="2523276"/>
            <a:ext cx="5369814" cy="359954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base">
              <a:buNone/>
            </a:pPr>
            <a:endParaRPr lang="en-GB" sz="1200" dirty="0"/>
          </a:p>
        </p:txBody>
      </p:sp>
      <p:sp>
        <p:nvSpPr>
          <p:cNvPr id="5" name="Rectangle 4"/>
          <p:cNvSpPr/>
          <p:nvPr/>
        </p:nvSpPr>
        <p:spPr>
          <a:xfrm>
            <a:off x="570586" y="1700453"/>
            <a:ext cx="1448409" cy="66502"/>
          </a:xfrm>
          <a:prstGeom prst="rect">
            <a:avLst/>
          </a:prstGeom>
          <a:solidFill>
            <a:srgbClr val="C61F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p:cNvSpPr/>
          <p:nvPr/>
        </p:nvSpPr>
        <p:spPr>
          <a:xfrm>
            <a:off x="570586" y="2238677"/>
            <a:ext cx="7208991" cy="3447098"/>
          </a:xfrm>
          <a:prstGeom prst="rect">
            <a:avLst/>
          </a:prstGeom>
        </p:spPr>
        <p:txBody>
          <a:bodyPr wrap="square">
            <a:spAutoFit/>
          </a:bodyPr>
          <a:lstStyle/>
          <a:p>
            <a:pPr marL="342900" indent="-342900">
              <a:buFont typeface="Arial" panose="020B0604020202020204" pitchFamily="34" charset="0"/>
              <a:buChar char="•"/>
            </a:pPr>
            <a:r>
              <a:rPr lang="en-GB" sz="6600" i="1" dirty="0">
                <a:latin typeface="Noto Serif" panose="02020600060500020200" pitchFamily="18" charset="0"/>
                <a:ea typeface="Noto Serif" panose="02020600060500020200" pitchFamily="18" charset="0"/>
                <a:cs typeface="Noto Serif" panose="02020600060500020200" pitchFamily="18" charset="0"/>
              </a:rPr>
              <a:t>Read (r)</a:t>
            </a:r>
          </a:p>
          <a:p>
            <a:pPr marL="342900" indent="-342900">
              <a:buFont typeface="Arial" panose="020B0604020202020204" pitchFamily="34" charset="0"/>
              <a:buChar char="•"/>
            </a:pPr>
            <a:r>
              <a:rPr lang="en-GB" sz="6600" i="1" dirty="0">
                <a:latin typeface="Noto Serif" panose="02020600060500020200" pitchFamily="18" charset="0"/>
                <a:ea typeface="Noto Serif" panose="02020600060500020200" pitchFamily="18" charset="0"/>
                <a:cs typeface="Noto Serif" panose="02020600060500020200" pitchFamily="18" charset="0"/>
              </a:rPr>
              <a:t>Write (w)</a:t>
            </a:r>
          </a:p>
          <a:p>
            <a:pPr marL="342900" indent="-342900">
              <a:buFont typeface="Arial" panose="020B0604020202020204" pitchFamily="34" charset="0"/>
              <a:buChar char="•"/>
            </a:pPr>
            <a:r>
              <a:rPr lang="en-GB" sz="6600" i="1" dirty="0">
                <a:latin typeface="Noto Serif" panose="02020600060500020200" pitchFamily="18" charset="0"/>
                <a:ea typeface="Noto Serif" panose="02020600060500020200" pitchFamily="18" charset="0"/>
                <a:cs typeface="Noto Serif" panose="02020600060500020200" pitchFamily="18" charset="0"/>
              </a:rPr>
              <a:t>Executable (x)</a:t>
            </a:r>
            <a:endParaRPr lang="en-GB" sz="6600" dirty="0">
              <a:latin typeface="Noto Serif" panose="02020600060500020200" pitchFamily="18" charset="0"/>
              <a:ea typeface="Noto Serif" panose="02020600060500020200" pitchFamily="18" charset="0"/>
              <a:cs typeface="Noto Serif" panose="02020600060500020200" pitchFamily="18" charset="0"/>
            </a:endParaRPr>
          </a:p>
          <a:p>
            <a:endParaRPr lang="en-GB" sz="2000" dirty="0"/>
          </a:p>
        </p:txBody>
      </p:sp>
      <p:pic>
        <p:nvPicPr>
          <p:cNvPr id="8" name="Picture 7"/>
          <p:cNvPicPr>
            <a:picLocks noChangeAspect="1"/>
          </p:cNvPicPr>
          <p:nvPr/>
        </p:nvPicPr>
        <p:blipFill>
          <a:blip r:embed="rId4"/>
          <a:stretch>
            <a:fillRect/>
          </a:stretch>
        </p:blipFill>
        <p:spPr>
          <a:xfrm>
            <a:off x="7058025" y="-4553"/>
            <a:ext cx="2085975" cy="1390650"/>
          </a:xfrm>
          <a:prstGeom prst="rect">
            <a:avLst/>
          </a:prstGeom>
        </p:spPr>
      </p:pic>
      <p:pic>
        <p:nvPicPr>
          <p:cNvPr id="9" name="Picture 8"/>
          <p:cNvPicPr>
            <a:picLocks noChangeAspect="1"/>
          </p:cNvPicPr>
          <p:nvPr/>
        </p:nvPicPr>
        <p:blipFill>
          <a:blip r:embed="rId4"/>
          <a:stretch>
            <a:fillRect/>
          </a:stretch>
        </p:blipFill>
        <p:spPr>
          <a:xfrm>
            <a:off x="7058025" y="5427497"/>
            <a:ext cx="2085975" cy="1390650"/>
          </a:xfrm>
          <a:prstGeom prst="rect">
            <a:avLst/>
          </a:prstGeom>
        </p:spPr>
      </p:pic>
    </p:spTree>
    <p:extLst>
      <p:ext uri="{BB962C8B-B14F-4D97-AF65-F5344CB8AC3E}">
        <p14:creationId xmlns:p14="http://schemas.microsoft.com/office/powerpoint/2010/main" val="266452545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67716" y="710961"/>
            <a:ext cx="4294480" cy="572035"/>
          </a:xfrm>
        </p:spPr>
        <p:txBody>
          <a:bodyPr>
            <a:normAutofit/>
          </a:bodyPr>
          <a:lstStyle/>
          <a:p>
            <a:r>
              <a:rPr lang="en-GB" sz="3200" dirty="0" smtClean="0">
                <a:latin typeface="Noto Serif" panose="02020600060500020200" pitchFamily="18" charset="0"/>
                <a:ea typeface="Noto Serif" panose="02020600060500020200" pitchFamily="18" charset="0"/>
                <a:cs typeface="Noto Serif" panose="02020600060500020200" pitchFamily="18" charset="0"/>
              </a:rPr>
              <a:t>The Basics</a:t>
            </a:r>
            <a:endParaRPr lang="en-GB" sz="3200" dirty="0">
              <a:latin typeface="Noto Serif" panose="02020600060500020200" pitchFamily="18" charset="0"/>
              <a:ea typeface="Noto Serif" panose="02020600060500020200" pitchFamily="18" charset="0"/>
              <a:cs typeface="Noto Serif" panose="02020600060500020200" pitchFamily="18" charset="0"/>
            </a:endParaRPr>
          </a:p>
        </p:txBody>
      </p:sp>
      <p:sp>
        <p:nvSpPr>
          <p:cNvPr id="3" name="Content Placeholder 2"/>
          <p:cNvSpPr>
            <a:spLocks noGrp="1"/>
          </p:cNvSpPr>
          <p:nvPr>
            <p:ph idx="1"/>
          </p:nvPr>
        </p:nvSpPr>
        <p:spPr>
          <a:xfrm>
            <a:off x="467716" y="1324969"/>
            <a:ext cx="4345686" cy="244576"/>
          </a:xfrm>
        </p:spPr>
        <p:txBody>
          <a:bodyPr>
            <a:normAutofit fontScale="92500" lnSpcReduction="20000"/>
          </a:bodyPr>
          <a:lstStyle/>
          <a:p>
            <a:pPr marL="0" indent="0">
              <a:buNone/>
            </a:pPr>
            <a:r>
              <a:rPr lang="en-GB" sz="1400" dirty="0" smtClean="0">
                <a:latin typeface="Roboto" panose="02000000000000000000" pitchFamily="2" charset="0"/>
                <a:ea typeface="Roboto" panose="02000000000000000000" pitchFamily="2" charset="0"/>
              </a:rPr>
              <a:t>Permissions</a:t>
            </a:r>
            <a:endParaRPr lang="en-GB" sz="1400" dirty="0">
              <a:latin typeface="Roboto" panose="02000000000000000000" pitchFamily="2" charset="0"/>
              <a:ea typeface="Roboto" panose="02000000000000000000" pitchFamily="2" charset="0"/>
            </a:endParaRPr>
          </a:p>
        </p:txBody>
      </p:sp>
      <p:sp>
        <p:nvSpPr>
          <p:cNvPr id="4" name="Content Placeholder 2"/>
          <p:cNvSpPr txBox="1">
            <a:spLocks/>
          </p:cNvSpPr>
          <p:nvPr/>
        </p:nvSpPr>
        <p:spPr>
          <a:xfrm>
            <a:off x="2815895" y="2523276"/>
            <a:ext cx="5369814" cy="359954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base">
              <a:buNone/>
            </a:pPr>
            <a:endParaRPr lang="en-GB" sz="1200" dirty="0"/>
          </a:p>
        </p:txBody>
      </p:sp>
      <p:sp>
        <p:nvSpPr>
          <p:cNvPr id="5" name="Rectangle 4"/>
          <p:cNvSpPr/>
          <p:nvPr/>
        </p:nvSpPr>
        <p:spPr>
          <a:xfrm>
            <a:off x="570586" y="1700453"/>
            <a:ext cx="1448409" cy="66502"/>
          </a:xfrm>
          <a:prstGeom prst="rect">
            <a:avLst/>
          </a:prstGeom>
          <a:solidFill>
            <a:srgbClr val="C61F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p:cNvSpPr/>
          <p:nvPr/>
        </p:nvSpPr>
        <p:spPr>
          <a:xfrm>
            <a:off x="570586" y="2238677"/>
            <a:ext cx="7208991" cy="3785652"/>
          </a:xfrm>
          <a:prstGeom prst="rect">
            <a:avLst/>
          </a:prstGeom>
        </p:spPr>
        <p:txBody>
          <a:bodyPr wrap="square">
            <a:spAutoFit/>
          </a:bodyPr>
          <a:lstStyle/>
          <a:p>
            <a:pPr marL="685800" indent="-685800">
              <a:buFont typeface="Arial" panose="020B0604020202020204" pitchFamily="34" charset="0"/>
              <a:buChar char="•"/>
            </a:pPr>
            <a:r>
              <a:rPr lang="en-GB" sz="4800" i="1" dirty="0">
                <a:latin typeface="Noto Serif" panose="02020600060500020200" pitchFamily="18" charset="0"/>
                <a:ea typeface="Noto Serif" panose="02020600060500020200" pitchFamily="18" charset="0"/>
                <a:cs typeface="Noto Serif" panose="02020600060500020200" pitchFamily="18" charset="0"/>
              </a:rPr>
              <a:t>Owner (u)</a:t>
            </a:r>
          </a:p>
          <a:p>
            <a:pPr marL="685800" indent="-685800">
              <a:buFont typeface="Arial" panose="020B0604020202020204" pitchFamily="34" charset="0"/>
              <a:buChar char="•"/>
            </a:pPr>
            <a:r>
              <a:rPr lang="en-GB" sz="4800" i="1" dirty="0">
                <a:latin typeface="Noto Serif" panose="02020600060500020200" pitchFamily="18" charset="0"/>
                <a:ea typeface="Noto Serif" panose="02020600060500020200" pitchFamily="18" charset="0"/>
                <a:cs typeface="Noto Serif" panose="02020600060500020200" pitchFamily="18" charset="0"/>
              </a:rPr>
              <a:t>Group (g)</a:t>
            </a:r>
          </a:p>
          <a:p>
            <a:pPr marL="685800" indent="-685800">
              <a:buFont typeface="Arial" panose="020B0604020202020204" pitchFamily="34" charset="0"/>
              <a:buChar char="•"/>
            </a:pPr>
            <a:r>
              <a:rPr lang="en-GB" sz="4800" i="1" dirty="0">
                <a:latin typeface="Noto Serif" panose="02020600060500020200" pitchFamily="18" charset="0"/>
                <a:ea typeface="Noto Serif" panose="02020600060500020200" pitchFamily="18" charset="0"/>
                <a:cs typeface="Noto Serif" panose="02020600060500020200" pitchFamily="18" charset="0"/>
              </a:rPr>
              <a:t>Anyone who is not one of the above. (o)</a:t>
            </a:r>
          </a:p>
          <a:p>
            <a:pPr marL="685800" indent="-685800">
              <a:buFont typeface="Arial" panose="020B0604020202020204" pitchFamily="34" charset="0"/>
              <a:buChar char="•"/>
            </a:pPr>
            <a:r>
              <a:rPr lang="en-GB" sz="4800" i="1" dirty="0">
                <a:latin typeface="Noto Serif" panose="02020600060500020200" pitchFamily="18" charset="0"/>
                <a:ea typeface="Noto Serif" panose="02020600060500020200" pitchFamily="18" charset="0"/>
                <a:cs typeface="Noto Serif" panose="02020600060500020200" pitchFamily="18" charset="0"/>
              </a:rPr>
              <a:t>All users (</a:t>
            </a:r>
            <a:r>
              <a:rPr lang="en-GB" sz="4800" i="1" dirty="0" smtClean="0">
                <a:latin typeface="Noto Serif" panose="02020600060500020200" pitchFamily="18" charset="0"/>
                <a:ea typeface="Noto Serif" panose="02020600060500020200" pitchFamily="18" charset="0"/>
                <a:cs typeface="Noto Serif" panose="02020600060500020200" pitchFamily="18" charset="0"/>
              </a:rPr>
              <a:t>a)</a:t>
            </a:r>
            <a:endParaRPr lang="en-GB" sz="4800" dirty="0">
              <a:latin typeface="Noto Serif" panose="02020600060500020200" pitchFamily="18" charset="0"/>
              <a:ea typeface="Noto Serif" panose="02020600060500020200" pitchFamily="18" charset="0"/>
              <a:cs typeface="Noto Serif" panose="02020600060500020200" pitchFamily="18" charset="0"/>
            </a:endParaRPr>
          </a:p>
        </p:txBody>
      </p:sp>
      <p:pic>
        <p:nvPicPr>
          <p:cNvPr id="8" name="Picture 7"/>
          <p:cNvPicPr>
            <a:picLocks noChangeAspect="1"/>
          </p:cNvPicPr>
          <p:nvPr/>
        </p:nvPicPr>
        <p:blipFill>
          <a:blip r:embed="rId4"/>
          <a:stretch>
            <a:fillRect/>
          </a:stretch>
        </p:blipFill>
        <p:spPr>
          <a:xfrm>
            <a:off x="7058025" y="-4553"/>
            <a:ext cx="2085975" cy="1390650"/>
          </a:xfrm>
          <a:prstGeom prst="rect">
            <a:avLst/>
          </a:prstGeom>
        </p:spPr>
      </p:pic>
      <p:pic>
        <p:nvPicPr>
          <p:cNvPr id="9" name="Picture 8"/>
          <p:cNvPicPr>
            <a:picLocks noChangeAspect="1"/>
          </p:cNvPicPr>
          <p:nvPr/>
        </p:nvPicPr>
        <p:blipFill>
          <a:blip r:embed="rId4"/>
          <a:stretch>
            <a:fillRect/>
          </a:stretch>
        </p:blipFill>
        <p:spPr>
          <a:xfrm>
            <a:off x="7058025" y="5427497"/>
            <a:ext cx="2085975" cy="1390650"/>
          </a:xfrm>
          <a:prstGeom prst="rect">
            <a:avLst/>
          </a:prstGeom>
        </p:spPr>
      </p:pic>
    </p:spTree>
    <p:extLst>
      <p:ext uri="{BB962C8B-B14F-4D97-AF65-F5344CB8AC3E}">
        <p14:creationId xmlns:p14="http://schemas.microsoft.com/office/powerpoint/2010/main" val="119486717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67716" y="710961"/>
            <a:ext cx="4294480" cy="572035"/>
          </a:xfrm>
        </p:spPr>
        <p:txBody>
          <a:bodyPr>
            <a:normAutofit/>
          </a:bodyPr>
          <a:lstStyle/>
          <a:p>
            <a:r>
              <a:rPr lang="en-GB" sz="3200" dirty="0" smtClean="0">
                <a:latin typeface="Noto Serif" panose="02020600060500020200" pitchFamily="18" charset="0"/>
                <a:ea typeface="Noto Serif" panose="02020600060500020200" pitchFamily="18" charset="0"/>
                <a:cs typeface="Noto Serif" panose="02020600060500020200" pitchFamily="18" charset="0"/>
              </a:rPr>
              <a:t>The Basics</a:t>
            </a:r>
            <a:endParaRPr lang="en-GB" sz="3200" dirty="0">
              <a:latin typeface="Noto Serif" panose="02020600060500020200" pitchFamily="18" charset="0"/>
              <a:ea typeface="Noto Serif" panose="02020600060500020200" pitchFamily="18" charset="0"/>
              <a:cs typeface="Noto Serif" panose="02020600060500020200" pitchFamily="18" charset="0"/>
            </a:endParaRPr>
          </a:p>
        </p:txBody>
      </p:sp>
      <p:sp>
        <p:nvSpPr>
          <p:cNvPr id="3" name="Content Placeholder 2"/>
          <p:cNvSpPr>
            <a:spLocks noGrp="1"/>
          </p:cNvSpPr>
          <p:nvPr>
            <p:ph idx="1"/>
          </p:nvPr>
        </p:nvSpPr>
        <p:spPr>
          <a:xfrm>
            <a:off x="467716" y="1324969"/>
            <a:ext cx="4345686" cy="244576"/>
          </a:xfrm>
        </p:spPr>
        <p:txBody>
          <a:bodyPr>
            <a:normAutofit fontScale="92500" lnSpcReduction="20000"/>
          </a:bodyPr>
          <a:lstStyle/>
          <a:p>
            <a:pPr marL="0" indent="0">
              <a:buNone/>
            </a:pPr>
            <a:r>
              <a:rPr lang="en-GB" sz="1400" dirty="0" smtClean="0">
                <a:latin typeface="Roboto" panose="02000000000000000000" pitchFamily="2" charset="0"/>
                <a:ea typeface="Roboto" panose="02000000000000000000" pitchFamily="2" charset="0"/>
              </a:rPr>
              <a:t>Permissions</a:t>
            </a:r>
            <a:endParaRPr lang="en-GB" sz="1400" dirty="0">
              <a:latin typeface="Roboto" panose="02000000000000000000" pitchFamily="2" charset="0"/>
              <a:ea typeface="Roboto" panose="02000000000000000000" pitchFamily="2" charset="0"/>
            </a:endParaRPr>
          </a:p>
        </p:txBody>
      </p:sp>
      <p:sp>
        <p:nvSpPr>
          <p:cNvPr id="4" name="Content Placeholder 2"/>
          <p:cNvSpPr txBox="1">
            <a:spLocks/>
          </p:cNvSpPr>
          <p:nvPr/>
        </p:nvSpPr>
        <p:spPr>
          <a:xfrm>
            <a:off x="2815895" y="2523276"/>
            <a:ext cx="5369814" cy="359954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base">
              <a:buNone/>
            </a:pPr>
            <a:endParaRPr lang="en-GB" sz="1200" dirty="0"/>
          </a:p>
        </p:txBody>
      </p:sp>
      <p:sp>
        <p:nvSpPr>
          <p:cNvPr id="5" name="Rectangle 4"/>
          <p:cNvSpPr/>
          <p:nvPr/>
        </p:nvSpPr>
        <p:spPr>
          <a:xfrm>
            <a:off x="570586" y="1700453"/>
            <a:ext cx="1448409" cy="66502"/>
          </a:xfrm>
          <a:prstGeom prst="rect">
            <a:avLst/>
          </a:prstGeom>
          <a:solidFill>
            <a:srgbClr val="C61F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p:cNvSpPr/>
          <p:nvPr/>
        </p:nvSpPr>
        <p:spPr>
          <a:xfrm>
            <a:off x="570586" y="1766955"/>
            <a:ext cx="7208991" cy="3416320"/>
          </a:xfrm>
          <a:prstGeom prst="rect">
            <a:avLst/>
          </a:prstGeom>
        </p:spPr>
        <p:txBody>
          <a:bodyPr wrap="square">
            <a:spAutoFit/>
          </a:bodyPr>
          <a:lstStyle/>
          <a:p>
            <a:r>
              <a:rPr lang="en-GB" sz="2400" dirty="0" smtClean="0">
                <a:latin typeface="Noto Serif" panose="02020600060500020200" pitchFamily="18" charset="0"/>
                <a:ea typeface="Noto Serif" panose="02020600060500020200" pitchFamily="18" charset="0"/>
                <a:cs typeface="Noto Serif" panose="02020600060500020200" pitchFamily="18" charset="0"/>
              </a:rPr>
              <a:t>Examples</a:t>
            </a:r>
          </a:p>
          <a:p>
            <a:endParaRPr lang="en-GB" sz="2400" dirty="0">
              <a:latin typeface="Noto Serif" panose="02020600060500020200" pitchFamily="18" charset="0"/>
              <a:ea typeface="Noto Serif" panose="02020600060500020200" pitchFamily="18" charset="0"/>
              <a:cs typeface="Noto Serif" panose="02020600060500020200" pitchFamily="18" charset="0"/>
            </a:endParaRPr>
          </a:p>
          <a:p>
            <a:pPr marL="342900" indent="-342900">
              <a:buFont typeface="Arial" panose="020B0604020202020204" pitchFamily="34" charset="0"/>
              <a:buChar char="•"/>
            </a:pPr>
            <a:r>
              <a:rPr lang="en-GB" sz="2400" i="1" dirty="0" err="1">
                <a:latin typeface="Noto Serif" panose="02020600060500020200" pitchFamily="18" charset="0"/>
                <a:ea typeface="Noto Serif" panose="02020600060500020200" pitchFamily="18" charset="0"/>
                <a:cs typeface="Noto Serif" panose="02020600060500020200" pitchFamily="18" charset="0"/>
              </a:rPr>
              <a:t>chmod</a:t>
            </a:r>
            <a:r>
              <a:rPr lang="en-GB" sz="2400" i="1" dirty="0">
                <a:latin typeface="Noto Serif" panose="02020600060500020200" pitchFamily="18" charset="0"/>
                <a:ea typeface="Noto Serif" panose="02020600060500020200" pitchFamily="18" charset="0"/>
                <a:cs typeface="Noto Serif" panose="02020600060500020200" pitchFamily="18" charset="0"/>
              </a:rPr>
              <a:t> </a:t>
            </a:r>
            <a:r>
              <a:rPr lang="en-GB" sz="2400" i="1" dirty="0" err="1">
                <a:latin typeface="Noto Serif" panose="02020600060500020200" pitchFamily="18" charset="0"/>
                <a:ea typeface="Noto Serif" panose="02020600060500020200" pitchFamily="18" charset="0"/>
                <a:cs typeface="Noto Serif" panose="02020600060500020200" pitchFamily="18" charset="0"/>
              </a:rPr>
              <a:t>u+rwx</a:t>
            </a:r>
            <a:r>
              <a:rPr lang="en-GB" sz="2400" i="1" dirty="0">
                <a:latin typeface="Noto Serif" panose="02020600060500020200" pitchFamily="18" charset="0"/>
                <a:ea typeface="Noto Serif" panose="02020600060500020200" pitchFamily="18" charset="0"/>
                <a:cs typeface="Noto Serif" panose="02020600060500020200" pitchFamily="18" charset="0"/>
              </a:rPr>
              <a:t>  </a:t>
            </a:r>
            <a:r>
              <a:rPr lang="en-GB" sz="2400" dirty="0">
                <a:latin typeface="Noto Serif" panose="02020600060500020200" pitchFamily="18" charset="0"/>
                <a:ea typeface="Noto Serif" panose="02020600060500020200" pitchFamily="18" charset="0"/>
                <a:cs typeface="Noto Serif" panose="02020600060500020200" pitchFamily="18" charset="0"/>
              </a:rPr>
              <a:t>(gives the owner full control)</a:t>
            </a:r>
          </a:p>
          <a:p>
            <a:pPr marL="342900" indent="-342900">
              <a:buFont typeface="Arial" panose="020B0604020202020204" pitchFamily="34" charset="0"/>
              <a:buChar char="•"/>
            </a:pPr>
            <a:r>
              <a:rPr lang="en-GB" sz="2400" i="1" dirty="0" err="1">
                <a:latin typeface="Noto Serif" panose="02020600060500020200" pitchFamily="18" charset="0"/>
                <a:ea typeface="Noto Serif" panose="02020600060500020200" pitchFamily="18" charset="0"/>
                <a:cs typeface="Noto Serif" panose="02020600060500020200" pitchFamily="18" charset="0"/>
              </a:rPr>
              <a:t>chmod</a:t>
            </a:r>
            <a:r>
              <a:rPr lang="en-GB" sz="2400" i="1" dirty="0">
                <a:latin typeface="Noto Serif" panose="02020600060500020200" pitchFamily="18" charset="0"/>
                <a:ea typeface="Noto Serif" panose="02020600060500020200" pitchFamily="18" charset="0"/>
                <a:cs typeface="Noto Serif" panose="02020600060500020200" pitchFamily="18" charset="0"/>
              </a:rPr>
              <a:t> </a:t>
            </a:r>
            <a:r>
              <a:rPr lang="en-GB" sz="2400" i="1" dirty="0" err="1">
                <a:latin typeface="Noto Serif" panose="02020600060500020200" pitchFamily="18" charset="0"/>
                <a:ea typeface="Noto Serif" panose="02020600060500020200" pitchFamily="18" charset="0"/>
                <a:cs typeface="Noto Serif" panose="02020600060500020200" pitchFamily="18" charset="0"/>
              </a:rPr>
              <a:t>a+x</a:t>
            </a:r>
            <a:r>
              <a:rPr lang="en-GB" sz="2400" i="1" dirty="0">
                <a:latin typeface="Noto Serif" panose="02020600060500020200" pitchFamily="18" charset="0"/>
                <a:ea typeface="Noto Serif" panose="02020600060500020200" pitchFamily="18" charset="0"/>
                <a:cs typeface="Noto Serif" panose="02020600060500020200" pitchFamily="18" charset="0"/>
              </a:rPr>
              <a:t> </a:t>
            </a:r>
            <a:r>
              <a:rPr lang="en-GB" sz="2400" dirty="0">
                <a:latin typeface="Noto Serif" panose="02020600060500020200" pitchFamily="18" charset="0"/>
                <a:ea typeface="Noto Serif" panose="02020600060500020200" pitchFamily="18" charset="0"/>
                <a:cs typeface="Noto Serif" panose="02020600060500020200" pitchFamily="18" charset="0"/>
              </a:rPr>
              <a:t>( gives all users execute permissions)</a:t>
            </a:r>
          </a:p>
          <a:p>
            <a:pPr marL="342900" indent="-342900">
              <a:buFont typeface="Arial" panose="020B0604020202020204" pitchFamily="34" charset="0"/>
              <a:buChar char="•"/>
            </a:pPr>
            <a:r>
              <a:rPr lang="en-GB" sz="2400" i="1" dirty="0" err="1">
                <a:latin typeface="Noto Serif" panose="02020600060500020200" pitchFamily="18" charset="0"/>
                <a:ea typeface="Noto Serif" panose="02020600060500020200" pitchFamily="18" charset="0"/>
                <a:cs typeface="Noto Serif" panose="02020600060500020200" pitchFamily="18" charset="0"/>
              </a:rPr>
              <a:t>chmod</a:t>
            </a:r>
            <a:r>
              <a:rPr lang="en-GB" sz="2400" i="1" dirty="0">
                <a:latin typeface="Noto Serif" panose="02020600060500020200" pitchFamily="18" charset="0"/>
                <a:ea typeface="Noto Serif" panose="02020600060500020200" pitchFamily="18" charset="0"/>
                <a:cs typeface="Noto Serif" panose="02020600060500020200" pitchFamily="18" charset="0"/>
              </a:rPr>
              <a:t> g-x </a:t>
            </a:r>
            <a:r>
              <a:rPr lang="en-GB" sz="2400" dirty="0">
                <a:latin typeface="Noto Serif" panose="02020600060500020200" pitchFamily="18" charset="0"/>
                <a:ea typeface="Noto Serif" panose="02020600060500020200" pitchFamily="18" charset="0"/>
                <a:cs typeface="Noto Serif" panose="02020600060500020200" pitchFamily="18" charset="0"/>
              </a:rPr>
              <a:t>(removes write permissions from the group)</a:t>
            </a:r>
          </a:p>
          <a:p>
            <a:pPr marL="342900" indent="-342900">
              <a:buFont typeface="Arial" panose="020B0604020202020204" pitchFamily="34" charset="0"/>
              <a:buChar char="•"/>
            </a:pPr>
            <a:r>
              <a:rPr lang="en-GB" sz="2400" i="1" dirty="0" err="1">
                <a:latin typeface="Noto Serif" panose="02020600060500020200" pitchFamily="18" charset="0"/>
                <a:ea typeface="Noto Serif" panose="02020600060500020200" pitchFamily="18" charset="0"/>
                <a:cs typeface="Noto Serif" panose="02020600060500020200" pitchFamily="18" charset="0"/>
              </a:rPr>
              <a:t>chmod</a:t>
            </a:r>
            <a:r>
              <a:rPr lang="en-GB" sz="2400" i="1" dirty="0">
                <a:latin typeface="Noto Serif" panose="02020600060500020200" pitchFamily="18" charset="0"/>
                <a:ea typeface="Noto Serif" panose="02020600060500020200" pitchFamily="18" charset="0"/>
                <a:cs typeface="Noto Serif" panose="02020600060500020200" pitchFamily="18" charset="0"/>
              </a:rPr>
              <a:t> a-w </a:t>
            </a:r>
            <a:r>
              <a:rPr lang="en-GB" sz="2400" dirty="0">
                <a:latin typeface="Noto Serif" panose="02020600060500020200" pitchFamily="18" charset="0"/>
                <a:ea typeface="Noto Serif" panose="02020600060500020200" pitchFamily="18" charset="0"/>
                <a:cs typeface="Noto Serif" panose="02020600060500020200" pitchFamily="18" charset="0"/>
              </a:rPr>
              <a:t>(removes write permissions from all)</a:t>
            </a:r>
          </a:p>
        </p:txBody>
      </p:sp>
      <p:pic>
        <p:nvPicPr>
          <p:cNvPr id="8" name="Picture 7"/>
          <p:cNvPicPr>
            <a:picLocks noChangeAspect="1"/>
          </p:cNvPicPr>
          <p:nvPr/>
        </p:nvPicPr>
        <p:blipFill>
          <a:blip r:embed="rId4"/>
          <a:stretch>
            <a:fillRect/>
          </a:stretch>
        </p:blipFill>
        <p:spPr>
          <a:xfrm>
            <a:off x="7058025" y="-4553"/>
            <a:ext cx="2085975" cy="1390650"/>
          </a:xfrm>
          <a:prstGeom prst="rect">
            <a:avLst/>
          </a:prstGeom>
        </p:spPr>
      </p:pic>
      <p:pic>
        <p:nvPicPr>
          <p:cNvPr id="9" name="Picture 8"/>
          <p:cNvPicPr>
            <a:picLocks noChangeAspect="1"/>
          </p:cNvPicPr>
          <p:nvPr/>
        </p:nvPicPr>
        <p:blipFill>
          <a:blip r:embed="rId4"/>
          <a:stretch>
            <a:fillRect/>
          </a:stretch>
        </p:blipFill>
        <p:spPr>
          <a:xfrm>
            <a:off x="7058025" y="5427497"/>
            <a:ext cx="2085975" cy="1390650"/>
          </a:xfrm>
          <a:prstGeom prst="rect">
            <a:avLst/>
          </a:prstGeom>
        </p:spPr>
      </p:pic>
    </p:spTree>
    <p:extLst>
      <p:ext uri="{BB962C8B-B14F-4D97-AF65-F5344CB8AC3E}">
        <p14:creationId xmlns:p14="http://schemas.microsoft.com/office/powerpoint/2010/main" val="267584410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67716" y="710961"/>
            <a:ext cx="4294480" cy="572035"/>
          </a:xfrm>
        </p:spPr>
        <p:txBody>
          <a:bodyPr>
            <a:normAutofit/>
          </a:bodyPr>
          <a:lstStyle/>
          <a:p>
            <a:r>
              <a:rPr lang="en-GB" sz="3200" dirty="0" smtClean="0">
                <a:latin typeface="Noto Serif" panose="02020600060500020200" pitchFamily="18" charset="0"/>
                <a:ea typeface="Noto Serif" panose="02020600060500020200" pitchFamily="18" charset="0"/>
                <a:cs typeface="Noto Serif" panose="02020600060500020200" pitchFamily="18" charset="0"/>
              </a:rPr>
              <a:t>Hubble Bubble</a:t>
            </a:r>
            <a:endParaRPr lang="en-GB" sz="3200" dirty="0">
              <a:latin typeface="Noto Serif" panose="02020600060500020200" pitchFamily="18" charset="0"/>
              <a:ea typeface="Noto Serif" panose="02020600060500020200" pitchFamily="18" charset="0"/>
              <a:cs typeface="Noto Serif" panose="02020600060500020200" pitchFamily="18" charset="0"/>
            </a:endParaRPr>
          </a:p>
        </p:txBody>
      </p:sp>
      <p:sp>
        <p:nvSpPr>
          <p:cNvPr id="3" name="Content Placeholder 2"/>
          <p:cNvSpPr>
            <a:spLocks noGrp="1"/>
          </p:cNvSpPr>
          <p:nvPr>
            <p:ph idx="1"/>
          </p:nvPr>
        </p:nvSpPr>
        <p:spPr>
          <a:xfrm>
            <a:off x="467716" y="1291616"/>
            <a:ext cx="4345686" cy="244576"/>
          </a:xfrm>
        </p:spPr>
        <p:txBody>
          <a:bodyPr>
            <a:normAutofit fontScale="92500" lnSpcReduction="20000"/>
          </a:bodyPr>
          <a:lstStyle/>
          <a:p>
            <a:pPr marL="0" indent="0">
              <a:buNone/>
            </a:pPr>
            <a:endParaRPr lang="en-GB" sz="1400" dirty="0">
              <a:latin typeface="Roboto" panose="02000000000000000000" pitchFamily="2" charset="0"/>
              <a:ea typeface="Roboto" panose="02000000000000000000" pitchFamily="2" charset="0"/>
            </a:endParaRPr>
          </a:p>
        </p:txBody>
      </p:sp>
      <p:sp>
        <p:nvSpPr>
          <p:cNvPr id="4" name="Content Placeholder 2"/>
          <p:cNvSpPr txBox="1">
            <a:spLocks/>
          </p:cNvSpPr>
          <p:nvPr/>
        </p:nvSpPr>
        <p:spPr>
          <a:xfrm>
            <a:off x="2815895" y="2523276"/>
            <a:ext cx="5369814" cy="359954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base">
              <a:buNone/>
            </a:pPr>
            <a:endParaRPr lang="en-GB" sz="1200" dirty="0"/>
          </a:p>
        </p:txBody>
      </p:sp>
      <p:sp>
        <p:nvSpPr>
          <p:cNvPr id="5" name="Rectangle 4"/>
          <p:cNvSpPr/>
          <p:nvPr/>
        </p:nvSpPr>
        <p:spPr>
          <a:xfrm>
            <a:off x="570586" y="1700453"/>
            <a:ext cx="1448409" cy="66502"/>
          </a:xfrm>
          <a:prstGeom prst="rect">
            <a:avLst/>
          </a:prstGeom>
          <a:solidFill>
            <a:srgbClr val="C61F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 name="Picture 5"/>
          <p:cNvPicPr>
            <a:picLocks noChangeAspect="1"/>
          </p:cNvPicPr>
          <p:nvPr/>
        </p:nvPicPr>
        <p:blipFill>
          <a:blip r:embed="rId4"/>
          <a:stretch>
            <a:fillRect/>
          </a:stretch>
        </p:blipFill>
        <p:spPr>
          <a:xfrm>
            <a:off x="2368779" y="2270080"/>
            <a:ext cx="4786834" cy="3679878"/>
          </a:xfrm>
          <a:prstGeom prst="rect">
            <a:avLst/>
          </a:prstGeom>
        </p:spPr>
      </p:pic>
      <p:pic>
        <p:nvPicPr>
          <p:cNvPr id="10" name="Picture 9" descr="https://upload.wikimedia.org/wikipedia/commons/thumb/5/57/Explosion-155624_icon.svg/2000px-Explosion-155624_icon.svg.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97726" y="1026597"/>
            <a:ext cx="6328940" cy="632894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https://pixabay.com/static/uploads/photo/2014/04/02/10/20/monster-303508_960_720.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98104" y="1766955"/>
            <a:ext cx="4114800" cy="4848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129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67716" y="710961"/>
            <a:ext cx="4294480" cy="572035"/>
          </a:xfrm>
        </p:spPr>
        <p:txBody>
          <a:bodyPr>
            <a:normAutofit/>
          </a:bodyPr>
          <a:lstStyle/>
          <a:p>
            <a:r>
              <a:rPr lang="en-GB" sz="3200" dirty="0" smtClean="0">
                <a:latin typeface="Noto Serif" panose="02020600060500020200" pitchFamily="18" charset="0"/>
                <a:ea typeface="Noto Serif" panose="02020600060500020200" pitchFamily="18" charset="0"/>
                <a:cs typeface="Noto Serif" panose="02020600060500020200" pitchFamily="18" charset="0"/>
              </a:rPr>
              <a:t>The Basics</a:t>
            </a:r>
            <a:endParaRPr lang="en-GB" sz="3200" dirty="0">
              <a:latin typeface="Noto Serif" panose="02020600060500020200" pitchFamily="18" charset="0"/>
              <a:ea typeface="Noto Serif" panose="02020600060500020200" pitchFamily="18" charset="0"/>
              <a:cs typeface="Noto Serif" panose="02020600060500020200" pitchFamily="18" charset="0"/>
            </a:endParaRPr>
          </a:p>
        </p:txBody>
      </p:sp>
      <p:sp>
        <p:nvSpPr>
          <p:cNvPr id="3" name="Content Placeholder 2"/>
          <p:cNvSpPr>
            <a:spLocks noGrp="1"/>
          </p:cNvSpPr>
          <p:nvPr>
            <p:ph idx="1"/>
          </p:nvPr>
        </p:nvSpPr>
        <p:spPr>
          <a:xfrm>
            <a:off x="467716" y="1324969"/>
            <a:ext cx="4345686" cy="244576"/>
          </a:xfrm>
        </p:spPr>
        <p:txBody>
          <a:bodyPr>
            <a:normAutofit fontScale="92500" lnSpcReduction="20000"/>
          </a:bodyPr>
          <a:lstStyle/>
          <a:p>
            <a:pPr marL="0" indent="0">
              <a:buNone/>
            </a:pPr>
            <a:r>
              <a:rPr lang="en-GB" sz="1400" dirty="0" smtClean="0">
                <a:latin typeface="Roboto" panose="02000000000000000000" pitchFamily="2" charset="0"/>
                <a:ea typeface="Roboto" panose="02000000000000000000" pitchFamily="2" charset="0"/>
              </a:rPr>
              <a:t>Compressing Files and Folders</a:t>
            </a:r>
            <a:endParaRPr lang="en-GB" sz="1400" dirty="0">
              <a:latin typeface="Roboto" panose="02000000000000000000" pitchFamily="2" charset="0"/>
              <a:ea typeface="Roboto" panose="02000000000000000000" pitchFamily="2" charset="0"/>
            </a:endParaRPr>
          </a:p>
        </p:txBody>
      </p:sp>
      <p:sp>
        <p:nvSpPr>
          <p:cNvPr id="4" name="Content Placeholder 2"/>
          <p:cNvSpPr txBox="1">
            <a:spLocks/>
          </p:cNvSpPr>
          <p:nvPr/>
        </p:nvSpPr>
        <p:spPr>
          <a:xfrm>
            <a:off x="2815895" y="2523276"/>
            <a:ext cx="5369814" cy="359954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base">
              <a:buNone/>
            </a:pPr>
            <a:endParaRPr lang="en-GB" sz="1200" dirty="0"/>
          </a:p>
        </p:txBody>
      </p:sp>
      <p:sp>
        <p:nvSpPr>
          <p:cNvPr id="5" name="Rectangle 4"/>
          <p:cNvSpPr/>
          <p:nvPr/>
        </p:nvSpPr>
        <p:spPr>
          <a:xfrm>
            <a:off x="570586" y="1700453"/>
            <a:ext cx="1448409" cy="66502"/>
          </a:xfrm>
          <a:prstGeom prst="rect">
            <a:avLst/>
          </a:prstGeom>
          <a:solidFill>
            <a:srgbClr val="C61F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p:cNvSpPr/>
          <p:nvPr/>
        </p:nvSpPr>
        <p:spPr>
          <a:xfrm>
            <a:off x="570586" y="2107197"/>
            <a:ext cx="7208991" cy="2308324"/>
          </a:xfrm>
          <a:prstGeom prst="rect">
            <a:avLst/>
          </a:prstGeom>
        </p:spPr>
        <p:txBody>
          <a:bodyPr wrap="square">
            <a:spAutoFit/>
          </a:bodyPr>
          <a:lstStyle/>
          <a:p>
            <a:r>
              <a:rPr lang="en-GB" sz="2400" dirty="0">
                <a:latin typeface="Noto Serif" panose="02020600060500020200" pitchFamily="18" charset="0"/>
                <a:ea typeface="Noto Serif" panose="02020600060500020200" pitchFamily="18" charset="0"/>
                <a:cs typeface="Noto Serif" panose="02020600060500020200" pitchFamily="18" charset="0"/>
              </a:rPr>
              <a:t>You can compress your files and folders using tar / </a:t>
            </a:r>
            <a:r>
              <a:rPr lang="en-GB" sz="2400" dirty="0" err="1">
                <a:latin typeface="Noto Serif" panose="02020600060500020200" pitchFamily="18" charset="0"/>
                <a:ea typeface="Noto Serif" panose="02020600060500020200" pitchFamily="18" charset="0"/>
                <a:cs typeface="Noto Serif" panose="02020600060500020200" pitchFamily="18" charset="0"/>
              </a:rPr>
              <a:t>gzip</a:t>
            </a:r>
            <a:r>
              <a:rPr lang="en-GB" sz="2400" dirty="0">
                <a:latin typeface="Noto Serif" panose="02020600060500020200" pitchFamily="18" charset="0"/>
                <a:ea typeface="Noto Serif" panose="02020600060500020200" pitchFamily="18" charset="0"/>
                <a:cs typeface="Noto Serif" panose="02020600060500020200" pitchFamily="18" charset="0"/>
              </a:rPr>
              <a:t> and </a:t>
            </a:r>
            <a:r>
              <a:rPr lang="en-GB" sz="2400" dirty="0" err="1">
                <a:latin typeface="Noto Serif" panose="02020600060500020200" pitchFamily="18" charset="0"/>
                <a:ea typeface="Noto Serif" panose="02020600060500020200" pitchFamily="18" charset="0"/>
                <a:cs typeface="Noto Serif" panose="02020600060500020200" pitchFamily="18" charset="0"/>
              </a:rPr>
              <a:t>pigz</a:t>
            </a:r>
            <a:r>
              <a:rPr lang="en-GB" sz="2400" dirty="0">
                <a:latin typeface="Noto Serif" panose="02020600060500020200" pitchFamily="18" charset="0"/>
                <a:ea typeface="Noto Serif" panose="02020600060500020200" pitchFamily="18" charset="0"/>
                <a:cs typeface="Noto Serif" panose="02020600060500020200" pitchFamily="18" charset="0"/>
              </a:rPr>
              <a:t>.</a:t>
            </a:r>
          </a:p>
          <a:p>
            <a:endParaRPr lang="en-GB" sz="2400" dirty="0">
              <a:latin typeface="Noto Serif" panose="02020600060500020200" pitchFamily="18" charset="0"/>
              <a:ea typeface="Noto Serif" panose="02020600060500020200" pitchFamily="18" charset="0"/>
              <a:cs typeface="Noto Serif" panose="02020600060500020200" pitchFamily="18" charset="0"/>
            </a:endParaRPr>
          </a:p>
          <a:p>
            <a:r>
              <a:rPr lang="en-GB" sz="2400" dirty="0">
                <a:latin typeface="Noto Serif" panose="02020600060500020200" pitchFamily="18" charset="0"/>
                <a:ea typeface="Noto Serif" panose="02020600060500020200" pitchFamily="18" charset="0"/>
                <a:cs typeface="Noto Serif" panose="02020600060500020200" pitchFamily="18" charset="0"/>
              </a:rPr>
              <a:t>This is especially important for saving space on servers, or for reducing the overall size when copying the file to/from somewhere else.</a:t>
            </a:r>
          </a:p>
        </p:txBody>
      </p:sp>
    </p:spTree>
    <p:extLst>
      <p:ext uri="{BB962C8B-B14F-4D97-AF65-F5344CB8AC3E}">
        <p14:creationId xmlns:p14="http://schemas.microsoft.com/office/powerpoint/2010/main" val="203048287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67716" y="710961"/>
            <a:ext cx="4294480" cy="572035"/>
          </a:xfrm>
        </p:spPr>
        <p:txBody>
          <a:bodyPr>
            <a:normAutofit/>
          </a:bodyPr>
          <a:lstStyle/>
          <a:p>
            <a:r>
              <a:rPr lang="en-GB" sz="3200" dirty="0" smtClean="0">
                <a:latin typeface="Noto Serif" panose="02020600060500020200" pitchFamily="18" charset="0"/>
                <a:ea typeface="Noto Serif" panose="02020600060500020200" pitchFamily="18" charset="0"/>
                <a:cs typeface="Noto Serif" panose="02020600060500020200" pitchFamily="18" charset="0"/>
              </a:rPr>
              <a:t>The Basics</a:t>
            </a:r>
            <a:endParaRPr lang="en-GB" sz="3200" dirty="0">
              <a:latin typeface="Noto Serif" panose="02020600060500020200" pitchFamily="18" charset="0"/>
              <a:ea typeface="Noto Serif" panose="02020600060500020200" pitchFamily="18" charset="0"/>
              <a:cs typeface="Noto Serif" panose="02020600060500020200" pitchFamily="18" charset="0"/>
            </a:endParaRPr>
          </a:p>
        </p:txBody>
      </p:sp>
      <p:sp>
        <p:nvSpPr>
          <p:cNvPr id="3" name="Content Placeholder 2"/>
          <p:cNvSpPr>
            <a:spLocks noGrp="1"/>
          </p:cNvSpPr>
          <p:nvPr>
            <p:ph idx="1"/>
          </p:nvPr>
        </p:nvSpPr>
        <p:spPr>
          <a:xfrm>
            <a:off x="467716" y="1324969"/>
            <a:ext cx="4345686" cy="244576"/>
          </a:xfrm>
        </p:spPr>
        <p:txBody>
          <a:bodyPr>
            <a:normAutofit fontScale="92500" lnSpcReduction="20000"/>
          </a:bodyPr>
          <a:lstStyle/>
          <a:p>
            <a:pPr marL="0" indent="0">
              <a:buNone/>
            </a:pPr>
            <a:r>
              <a:rPr lang="en-GB" sz="1400" dirty="0" smtClean="0">
                <a:latin typeface="Roboto" panose="02000000000000000000" pitchFamily="2" charset="0"/>
                <a:ea typeface="Roboto" panose="02000000000000000000" pitchFamily="2" charset="0"/>
              </a:rPr>
              <a:t>Compressing Files and Folders</a:t>
            </a:r>
            <a:endParaRPr lang="en-GB" sz="1400" dirty="0">
              <a:latin typeface="Roboto" panose="02000000000000000000" pitchFamily="2" charset="0"/>
              <a:ea typeface="Roboto" panose="02000000000000000000" pitchFamily="2" charset="0"/>
            </a:endParaRPr>
          </a:p>
        </p:txBody>
      </p:sp>
      <p:sp>
        <p:nvSpPr>
          <p:cNvPr id="4" name="Content Placeholder 2"/>
          <p:cNvSpPr txBox="1">
            <a:spLocks/>
          </p:cNvSpPr>
          <p:nvPr/>
        </p:nvSpPr>
        <p:spPr>
          <a:xfrm>
            <a:off x="2815895" y="2523276"/>
            <a:ext cx="5369814" cy="359954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base">
              <a:buNone/>
            </a:pPr>
            <a:endParaRPr lang="en-GB" sz="1200" dirty="0"/>
          </a:p>
        </p:txBody>
      </p:sp>
      <p:sp>
        <p:nvSpPr>
          <p:cNvPr id="5" name="Rectangle 4"/>
          <p:cNvSpPr/>
          <p:nvPr/>
        </p:nvSpPr>
        <p:spPr>
          <a:xfrm>
            <a:off x="570586" y="1700453"/>
            <a:ext cx="1448409" cy="66502"/>
          </a:xfrm>
          <a:prstGeom prst="rect">
            <a:avLst/>
          </a:prstGeom>
          <a:solidFill>
            <a:srgbClr val="C61F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p:cNvSpPr/>
          <p:nvPr/>
        </p:nvSpPr>
        <p:spPr>
          <a:xfrm>
            <a:off x="570586" y="2107197"/>
            <a:ext cx="7208991" cy="2677656"/>
          </a:xfrm>
          <a:prstGeom prst="rect">
            <a:avLst/>
          </a:prstGeom>
        </p:spPr>
        <p:txBody>
          <a:bodyPr wrap="square">
            <a:spAutoFit/>
          </a:bodyPr>
          <a:lstStyle/>
          <a:p>
            <a:r>
              <a:rPr lang="en-GB" sz="2400" dirty="0">
                <a:latin typeface="Noto Serif" panose="02020600060500020200" pitchFamily="18" charset="0"/>
                <a:ea typeface="Noto Serif" panose="02020600060500020200" pitchFamily="18" charset="0"/>
                <a:cs typeface="Noto Serif" panose="02020600060500020200" pitchFamily="18" charset="0"/>
              </a:rPr>
              <a:t>Compressing</a:t>
            </a:r>
          </a:p>
          <a:p>
            <a:endParaRPr lang="en-GB" sz="2400" dirty="0">
              <a:latin typeface="Noto Serif" panose="02020600060500020200" pitchFamily="18" charset="0"/>
              <a:ea typeface="Noto Serif" panose="02020600060500020200" pitchFamily="18" charset="0"/>
              <a:cs typeface="Noto Serif" panose="02020600060500020200" pitchFamily="18" charset="0"/>
            </a:endParaRPr>
          </a:p>
          <a:p>
            <a:r>
              <a:rPr lang="en-GB" sz="2400" i="1" dirty="0">
                <a:latin typeface="Noto Serif" panose="02020600060500020200" pitchFamily="18" charset="0"/>
                <a:ea typeface="Noto Serif" panose="02020600060500020200" pitchFamily="18" charset="0"/>
                <a:cs typeface="Noto Serif" panose="02020600060500020200" pitchFamily="18" charset="0"/>
              </a:rPr>
              <a:t>tar </a:t>
            </a:r>
            <a:r>
              <a:rPr lang="en-GB" sz="2400" i="1" dirty="0" err="1">
                <a:latin typeface="Noto Serif" panose="02020600060500020200" pitchFamily="18" charset="0"/>
                <a:ea typeface="Noto Serif" panose="02020600060500020200" pitchFamily="18" charset="0"/>
                <a:cs typeface="Noto Serif" panose="02020600060500020200" pitchFamily="18" charset="0"/>
              </a:rPr>
              <a:t>cvzf</a:t>
            </a:r>
            <a:r>
              <a:rPr lang="en-GB" sz="2400" i="1" dirty="0">
                <a:latin typeface="Noto Serif" panose="02020600060500020200" pitchFamily="18" charset="0"/>
                <a:ea typeface="Noto Serif" panose="02020600060500020200" pitchFamily="18" charset="0"/>
                <a:cs typeface="Noto Serif" panose="02020600060500020200" pitchFamily="18" charset="0"/>
              </a:rPr>
              <a:t> nameofarchive.tar.gz</a:t>
            </a:r>
          </a:p>
          <a:p>
            <a:pPr lvl="1"/>
            <a:r>
              <a:rPr lang="en-GB" sz="2400" dirty="0">
                <a:latin typeface="Noto Serif" panose="02020600060500020200" pitchFamily="18" charset="0"/>
                <a:ea typeface="Noto Serif" panose="02020600060500020200" pitchFamily="18" charset="0"/>
                <a:cs typeface="Noto Serif" panose="02020600060500020200" pitchFamily="18" charset="0"/>
              </a:rPr>
              <a:t>c – create</a:t>
            </a:r>
          </a:p>
          <a:p>
            <a:pPr lvl="1"/>
            <a:r>
              <a:rPr lang="en-GB" sz="2400" dirty="0">
                <a:latin typeface="Noto Serif" panose="02020600060500020200" pitchFamily="18" charset="0"/>
                <a:ea typeface="Noto Serif" panose="02020600060500020200" pitchFamily="18" charset="0"/>
                <a:cs typeface="Noto Serif" panose="02020600060500020200" pitchFamily="18" charset="0"/>
              </a:rPr>
              <a:t>v – verbose output</a:t>
            </a:r>
          </a:p>
          <a:p>
            <a:pPr lvl="1"/>
            <a:r>
              <a:rPr lang="en-GB" sz="2400" dirty="0">
                <a:latin typeface="Noto Serif" panose="02020600060500020200" pitchFamily="18" charset="0"/>
                <a:ea typeface="Noto Serif" panose="02020600060500020200" pitchFamily="18" charset="0"/>
                <a:cs typeface="Noto Serif" panose="02020600060500020200" pitchFamily="18" charset="0"/>
              </a:rPr>
              <a:t>z – filter the archive through </a:t>
            </a:r>
            <a:r>
              <a:rPr lang="en-GB" sz="2400" dirty="0" err="1">
                <a:latin typeface="Noto Serif" panose="02020600060500020200" pitchFamily="18" charset="0"/>
                <a:ea typeface="Noto Serif" panose="02020600060500020200" pitchFamily="18" charset="0"/>
                <a:cs typeface="Noto Serif" panose="02020600060500020200" pitchFamily="18" charset="0"/>
              </a:rPr>
              <a:t>gzip</a:t>
            </a:r>
            <a:endParaRPr lang="en-GB" sz="2400" dirty="0">
              <a:latin typeface="Noto Serif" panose="02020600060500020200" pitchFamily="18" charset="0"/>
              <a:ea typeface="Noto Serif" panose="02020600060500020200" pitchFamily="18" charset="0"/>
              <a:cs typeface="Noto Serif" panose="02020600060500020200" pitchFamily="18" charset="0"/>
            </a:endParaRPr>
          </a:p>
          <a:p>
            <a:pPr lvl="1"/>
            <a:r>
              <a:rPr lang="en-GB" sz="2400" dirty="0">
                <a:latin typeface="Noto Serif" panose="02020600060500020200" pitchFamily="18" charset="0"/>
                <a:ea typeface="Noto Serif" panose="02020600060500020200" pitchFamily="18" charset="0"/>
                <a:cs typeface="Noto Serif" panose="02020600060500020200" pitchFamily="18" charset="0"/>
              </a:rPr>
              <a:t>f – use the following name for the archive</a:t>
            </a:r>
          </a:p>
        </p:txBody>
      </p:sp>
    </p:spTree>
    <p:extLst>
      <p:ext uri="{BB962C8B-B14F-4D97-AF65-F5344CB8AC3E}">
        <p14:creationId xmlns:p14="http://schemas.microsoft.com/office/powerpoint/2010/main" val="315436012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67716" y="710961"/>
            <a:ext cx="4294480" cy="572035"/>
          </a:xfrm>
        </p:spPr>
        <p:txBody>
          <a:bodyPr>
            <a:normAutofit/>
          </a:bodyPr>
          <a:lstStyle/>
          <a:p>
            <a:r>
              <a:rPr lang="en-GB" sz="3200" dirty="0" smtClean="0">
                <a:latin typeface="Noto Serif" panose="02020600060500020200" pitchFamily="18" charset="0"/>
                <a:ea typeface="Noto Serif" panose="02020600060500020200" pitchFamily="18" charset="0"/>
                <a:cs typeface="Noto Serif" panose="02020600060500020200" pitchFamily="18" charset="0"/>
              </a:rPr>
              <a:t>The Basics</a:t>
            </a:r>
            <a:endParaRPr lang="en-GB" sz="3200" dirty="0">
              <a:latin typeface="Noto Serif" panose="02020600060500020200" pitchFamily="18" charset="0"/>
              <a:ea typeface="Noto Serif" panose="02020600060500020200" pitchFamily="18" charset="0"/>
              <a:cs typeface="Noto Serif" panose="02020600060500020200" pitchFamily="18" charset="0"/>
            </a:endParaRPr>
          </a:p>
        </p:txBody>
      </p:sp>
      <p:sp>
        <p:nvSpPr>
          <p:cNvPr id="3" name="Content Placeholder 2"/>
          <p:cNvSpPr>
            <a:spLocks noGrp="1"/>
          </p:cNvSpPr>
          <p:nvPr>
            <p:ph idx="1"/>
          </p:nvPr>
        </p:nvSpPr>
        <p:spPr>
          <a:xfrm>
            <a:off x="467716" y="1324969"/>
            <a:ext cx="4345686" cy="244576"/>
          </a:xfrm>
        </p:spPr>
        <p:txBody>
          <a:bodyPr>
            <a:normAutofit fontScale="92500" lnSpcReduction="20000"/>
          </a:bodyPr>
          <a:lstStyle/>
          <a:p>
            <a:pPr marL="0" indent="0">
              <a:buNone/>
            </a:pPr>
            <a:r>
              <a:rPr lang="en-GB" sz="1400" dirty="0" smtClean="0">
                <a:latin typeface="Roboto" panose="02000000000000000000" pitchFamily="2" charset="0"/>
                <a:ea typeface="Roboto" panose="02000000000000000000" pitchFamily="2" charset="0"/>
              </a:rPr>
              <a:t>Compressing Files and Folders</a:t>
            </a:r>
            <a:endParaRPr lang="en-GB" sz="1400" dirty="0">
              <a:latin typeface="Roboto" panose="02000000000000000000" pitchFamily="2" charset="0"/>
              <a:ea typeface="Roboto" panose="02000000000000000000" pitchFamily="2" charset="0"/>
            </a:endParaRPr>
          </a:p>
        </p:txBody>
      </p:sp>
      <p:sp>
        <p:nvSpPr>
          <p:cNvPr id="4" name="Content Placeholder 2"/>
          <p:cNvSpPr txBox="1">
            <a:spLocks/>
          </p:cNvSpPr>
          <p:nvPr/>
        </p:nvSpPr>
        <p:spPr>
          <a:xfrm>
            <a:off x="2815895" y="2523276"/>
            <a:ext cx="5369814" cy="359954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base">
              <a:buNone/>
            </a:pPr>
            <a:endParaRPr lang="en-GB" sz="1200" dirty="0"/>
          </a:p>
        </p:txBody>
      </p:sp>
      <p:sp>
        <p:nvSpPr>
          <p:cNvPr id="5" name="Rectangle 4"/>
          <p:cNvSpPr/>
          <p:nvPr/>
        </p:nvSpPr>
        <p:spPr>
          <a:xfrm>
            <a:off x="570586" y="1700453"/>
            <a:ext cx="1448409" cy="66502"/>
          </a:xfrm>
          <a:prstGeom prst="rect">
            <a:avLst/>
          </a:prstGeom>
          <a:solidFill>
            <a:srgbClr val="C61F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p:cNvSpPr/>
          <p:nvPr/>
        </p:nvSpPr>
        <p:spPr>
          <a:xfrm>
            <a:off x="570586" y="2107197"/>
            <a:ext cx="7208991" cy="2677656"/>
          </a:xfrm>
          <a:prstGeom prst="rect">
            <a:avLst/>
          </a:prstGeom>
        </p:spPr>
        <p:txBody>
          <a:bodyPr wrap="square">
            <a:spAutoFit/>
          </a:bodyPr>
          <a:lstStyle/>
          <a:p>
            <a:r>
              <a:rPr lang="en-GB" sz="2400" dirty="0">
                <a:latin typeface="Noto Serif" panose="02020600060500020200" pitchFamily="18" charset="0"/>
                <a:ea typeface="Noto Serif" panose="02020600060500020200" pitchFamily="18" charset="0"/>
                <a:cs typeface="Noto Serif" panose="02020600060500020200" pitchFamily="18" charset="0"/>
              </a:rPr>
              <a:t>Extracting</a:t>
            </a:r>
          </a:p>
          <a:p>
            <a:endParaRPr lang="en-GB" sz="2400" dirty="0">
              <a:latin typeface="Noto Serif" panose="02020600060500020200" pitchFamily="18" charset="0"/>
              <a:ea typeface="Noto Serif" panose="02020600060500020200" pitchFamily="18" charset="0"/>
              <a:cs typeface="Noto Serif" panose="02020600060500020200" pitchFamily="18" charset="0"/>
            </a:endParaRPr>
          </a:p>
          <a:p>
            <a:r>
              <a:rPr lang="en-GB" sz="2400" i="1" dirty="0">
                <a:latin typeface="Noto Serif" panose="02020600060500020200" pitchFamily="18" charset="0"/>
                <a:ea typeface="Noto Serif" panose="02020600060500020200" pitchFamily="18" charset="0"/>
                <a:cs typeface="Noto Serif" panose="02020600060500020200" pitchFamily="18" charset="0"/>
              </a:rPr>
              <a:t>tar </a:t>
            </a:r>
            <a:r>
              <a:rPr lang="en-GB" sz="2400" i="1" dirty="0" err="1">
                <a:latin typeface="Noto Serif" panose="02020600060500020200" pitchFamily="18" charset="0"/>
                <a:ea typeface="Noto Serif" panose="02020600060500020200" pitchFamily="18" charset="0"/>
                <a:cs typeface="Noto Serif" panose="02020600060500020200" pitchFamily="18" charset="0"/>
              </a:rPr>
              <a:t>xvzf</a:t>
            </a:r>
            <a:r>
              <a:rPr lang="en-GB" sz="2400" i="1" dirty="0">
                <a:latin typeface="Noto Serif" panose="02020600060500020200" pitchFamily="18" charset="0"/>
                <a:ea typeface="Noto Serif" panose="02020600060500020200" pitchFamily="18" charset="0"/>
                <a:cs typeface="Noto Serif" panose="02020600060500020200" pitchFamily="18" charset="0"/>
              </a:rPr>
              <a:t> nameofarchive.tar.gz</a:t>
            </a:r>
          </a:p>
          <a:p>
            <a:pPr lvl="1"/>
            <a:r>
              <a:rPr lang="en-GB" sz="2400" dirty="0">
                <a:latin typeface="Noto Serif" panose="02020600060500020200" pitchFamily="18" charset="0"/>
                <a:ea typeface="Noto Serif" panose="02020600060500020200" pitchFamily="18" charset="0"/>
                <a:cs typeface="Noto Serif" panose="02020600060500020200" pitchFamily="18" charset="0"/>
              </a:rPr>
              <a:t>x – extract</a:t>
            </a:r>
          </a:p>
          <a:p>
            <a:pPr lvl="1"/>
            <a:r>
              <a:rPr lang="en-GB" sz="2400" dirty="0">
                <a:latin typeface="Noto Serif" panose="02020600060500020200" pitchFamily="18" charset="0"/>
                <a:ea typeface="Noto Serif" panose="02020600060500020200" pitchFamily="18" charset="0"/>
                <a:cs typeface="Noto Serif" panose="02020600060500020200" pitchFamily="18" charset="0"/>
              </a:rPr>
              <a:t>v – verbose output</a:t>
            </a:r>
          </a:p>
          <a:p>
            <a:pPr lvl="1"/>
            <a:r>
              <a:rPr lang="en-GB" sz="2400" dirty="0">
                <a:latin typeface="Noto Serif" panose="02020600060500020200" pitchFamily="18" charset="0"/>
                <a:ea typeface="Noto Serif" panose="02020600060500020200" pitchFamily="18" charset="0"/>
                <a:cs typeface="Noto Serif" panose="02020600060500020200" pitchFamily="18" charset="0"/>
              </a:rPr>
              <a:t>z – filter the archive through </a:t>
            </a:r>
            <a:r>
              <a:rPr lang="en-GB" sz="2400" dirty="0" err="1">
                <a:latin typeface="Noto Serif" panose="02020600060500020200" pitchFamily="18" charset="0"/>
                <a:ea typeface="Noto Serif" panose="02020600060500020200" pitchFamily="18" charset="0"/>
                <a:cs typeface="Noto Serif" panose="02020600060500020200" pitchFamily="18" charset="0"/>
              </a:rPr>
              <a:t>gzip</a:t>
            </a:r>
            <a:endParaRPr lang="en-GB" sz="2400" dirty="0">
              <a:latin typeface="Noto Serif" panose="02020600060500020200" pitchFamily="18" charset="0"/>
              <a:ea typeface="Noto Serif" panose="02020600060500020200" pitchFamily="18" charset="0"/>
              <a:cs typeface="Noto Serif" panose="02020600060500020200" pitchFamily="18" charset="0"/>
            </a:endParaRPr>
          </a:p>
          <a:p>
            <a:pPr lvl="1"/>
            <a:r>
              <a:rPr lang="en-GB" sz="2400" dirty="0">
                <a:latin typeface="Noto Serif" panose="02020600060500020200" pitchFamily="18" charset="0"/>
                <a:ea typeface="Noto Serif" panose="02020600060500020200" pitchFamily="18" charset="0"/>
                <a:cs typeface="Noto Serif" panose="02020600060500020200" pitchFamily="18" charset="0"/>
              </a:rPr>
              <a:t>f – use the following name for the archive</a:t>
            </a:r>
          </a:p>
        </p:txBody>
      </p:sp>
    </p:spTree>
    <p:extLst>
      <p:ext uri="{BB962C8B-B14F-4D97-AF65-F5344CB8AC3E}">
        <p14:creationId xmlns:p14="http://schemas.microsoft.com/office/powerpoint/2010/main" val="289071105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67716" y="710961"/>
            <a:ext cx="4294480" cy="572035"/>
          </a:xfrm>
        </p:spPr>
        <p:txBody>
          <a:bodyPr>
            <a:normAutofit/>
          </a:bodyPr>
          <a:lstStyle/>
          <a:p>
            <a:r>
              <a:rPr lang="en-GB" sz="3200" dirty="0" smtClean="0">
                <a:latin typeface="Noto Serif" panose="02020600060500020200" pitchFamily="18" charset="0"/>
                <a:ea typeface="Noto Serif" panose="02020600060500020200" pitchFamily="18" charset="0"/>
                <a:cs typeface="Noto Serif" panose="02020600060500020200" pitchFamily="18" charset="0"/>
              </a:rPr>
              <a:t>The Basics</a:t>
            </a:r>
            <a:endParaRPr lang="en-GB" sz="3200" dirty="0">
              <a:latin typeface="Noto Serif" panose="02020600060500020200" pitchFamily="18" charset="0"/>
              <a:ea typeface="Noto Serif" panose="02020600060500020200" pitchFamily="18" charset="0"/>
              <a:cs typeface="Noto Serif" panose="02020600060500020200" pitchFamily="18" charset="0"/>
            </a:endParaRPr>
          </a:p>
        </p:txBody>
      </p:sp>
      <p:sp>
        <p:nvSpPr>
          <p:cNvPr id="3" name="Content Placeholder 2"/>
          <p:cNvSpPr>
            <a:spLocks noGrp="1"/>
          </p:cNvSpPr>
          <p:nvPr>
            <p:ph idx="1"/>
          </p:nvPr>
        </p:nvSpPr>
        <p:spPr>
          <a:xfrm>
            <a:off x="467716" y="1324969"/>
            <a:ext cx="4345686" cy="244576"/>
          </a:xfrm>
        </p:spPr>
        <p:txBody>
          <a:bodyPr>
            <a:normAutofit fontScale="92500" lnSpcReduction="20000"/>
          </a:bodyPr>
          <a:lstStyle/>
          <a:p>
            <a:pPr marL="0" indent="0">
              <a:buNone/>
            </a:pPr>
            <a:r>
              <a:rPr lang="en-GB" sz="1400" dirty="0" smtClean="0">
                <a:latin typeface="Roboto" panose="02000000000000000000" pitchFamily="2" charset="0"/>
                <a:ea typeface="Roboto" panose="02000000000000000000" pitchFamily="2" charset="0"/>
              </a:rPr>
              <a:t>Text Editors</a:t>
            </a:r>
            <a:endParaRPr lang="en-GB" sz="1400" dirty="0">
              <a:latin typeface="Roboto" panose="02000000000000000000" pitchFamily="2" charset="0"/>
              <a:ea typeface="Roboto" panose="02000000000000000000" pitchFamily="2" charset="0"/>
            </a:endParaRPr>
          </a:p>
        </p:txBody>
      </p:sp>
      <p:sp>
        <p:nvSpPr>
          <p:cNvPr id="4" name="Content Placeholder 2"/>
          <p:cNvSpPr txBox="1">
            <a:spLocks/>
          </p:cNvSpPr>
          <p:nvPr/>
        </p:nvSpPr>
        <p:spPr>
          <a:xfrm>
            <a:off x="2815895" y="2523276"/>
            <a:ext cx="5369814" cy="359954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base">
              <a:buNone/>
            </a:pPr>
            <a:endParaRPr lang="en-GB" sz="1200" dirty="0"/>
          </a:p>
        </p:txBody>
      </p:sp>
      <p:sp>
        <p:nvSpPr>
          <p:cNvPr id="5" name="Rectangle 4"/>
          <p:cNvSpPr/>
          <p:nvPr/>
        </p:nvSpPr>
        <p:spPr>
          <a:xfrm>
            <a:off x="570586" y="1700453"/>
            <a:ext cx="1448409" cy="66502"/>
          </a:xfrm>
          <a:prstGeom prst="rect">
            <a:avLst/>
          </a:prstGeom>
          <a:solidFill>
            <a:srgbClr val="C61F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p:cNvSpPr/>
          <p:nvPr/>
        </p:nvSpPr>
        <p:spPr>
          <a:xfrm>
            <a:off x="570586" y="2107197"/>
            <a:ext cx="7208991" cy="3046988"/>
          </a:xfrm>
          <a:prstGeom prst="rect">
            <a:avLst/>
          </a:prstGeom>
        </p:spPr>
        <p:txBody>
          <a:bodyPr wrap="square">
            <a:spAutoFit/>
          </a:bodyPr>
          <a:lstStyle/>
          <a:p>
            <a:pPr algn="ctr"/>
            <a:r>
              <a:rPr lang="en-GB" sz="2400" b="1" dirty="0" err="1"/>
              <a:t>nano</a:t>
            </a:r>
            <a:endParaRPr lang="en-GB" sz="2400" b="1" dirty="0"/>
          </a:p>
          <a:p>
            <a:endParaRPr lang="en-GB" sz="2400" dirty="0"/>
          </a:p>
          <a:p>
            <a:r>
              <a:rPr lang="en-GB" sz="2400" dirty="0"/>
              <a:t>Nano is a text editing program similar to notepad/word.  </a:t>
            </a:r>
          </a:p>
          <a:p>
            <a:r>
              <a:rPr lang="en-GB" sz="2400" dirty="0"/>
              <a:t>You start the editor with the simple command </a:t>
            </a:r>
            <a:r>
              <a:rPr lang="en-GB" sz="2400" i="1" dirty="0" err="1"/>
              <a:t>nano</a:t>
            </a:r>
            <a:r>
              <a:rPr lang="en-GB" sz="2400" dirty="0"/>
              <a:t>. If you want to open an existing file then it is </a:t>
            </a:r>
            <a:r>
              <a:rPr lang="en-GB" sz="2400" i="1" dirty="0" err="1"/>
              <a:t>nano</a:t>
            </a:r>
            <a:r>
              <a:rPr lang="en-GB" sz="2400" i="1" dirty="0"/>
              <a:t> filename</a:t>
            </a:r>
            <a:r>
              <a:rPr lang="en-GB" sz="2400" dirty="0"/>
              <a:t/>
            </a:r>
            <a:br>
              <a:rPr lang="en-GB" sz="2400" dirty="0"/>
            </a:br>
            <a:r>
              <a:rPr lang="en-GB" sz="2400" dirty="0"/>
              <a:t/>
            </a:r>
            <a:br>
              <a:rPr lang="en-GB" sz="2400" dirty="0"/>
            </a:br>
            <a:r>
              <a:rPr lang="en-GB" sz="2400" dirty="0"/>
              <a:t>When the program is running you should be presented with a screen looking something like this.</a:t>
            </a:r>
          </a:p>
        </p:txBody>
      </p:sp>
    </p:spTree>
    <p:extLst>
      <p:ext uri="{BB962C8B-B14F-4D97-AF65-F5344CB8AC3E}">
        <p14:creationId xmlns:p14="http://schemas.microsoft.com/office/powerpoint/2010/main" val="363483528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67716" y="710961"/>
            <a:ext cx="4294480" cy="572035"/>
          </a:xfrm>
        </p:spPr>
        <p:txBody>
          <a:bodyPr>
            <a:normAutofit/>
          </a:bodyPr>
          <a:lstStyle/>
          <a:p>
            <a:r>
              <a:rPr lang="en-GB" sz="3200" dirty="0" smtClean="0">
                <a:latin typeface="Noto Serif" panose="02020600060500020200" pitchFamily="18" charset="0"/>
                <a:ea typeface="Noto Serif" panose="02020600060500020200" pitchFamily="18" charset="0"/>
                <a:cs typeface="Noto Serif" panose="02020600060500020200" pitchFamily="18" charset="0"/>
              </a:rPr>
              <a:t>The Basics</a:t>
            </a:r>
            <a:endParaRPr lang="en-GB" sz="3200" dirty="0">
              <a:latin typeface="Noto Serif" panose="02020600060500020200" pitchFamily="18" charset="0"/>
              <a:ea typeface="Noto Serif" panose="02020600060500020200" pitchFamily="18" charset="0"/>
              <a:cs typeface="Noto Serif" panose="02020600060500020200" pitchFamily="18" charset="0"/>
            </a:endParaRPr>
          </a:p>
        </p:txBody>
      </p:sp>
      <p:sp>
        <p:nvSpPr>
          <p:cNvPr id="3" name="Content Placeholder 2"/>
          <p:cNvSpPr>
            <a:spLocks noGrp="1"/>
          </p:cNvSpPr>
          <p:nvPr>
            <p:ph idx="1"/>
          </p:nvPr>
        </p:nvSpPr>
        <p:spPr>
          <a:xfrm>
            <a:off x="467716" y="1324969"/>
            <a:ext cx="4345686" cy="244576"/>
          </a:xfrm>
        </p:spPr>
        <p:txBody>
          <a:bodyPr>
            <a:normAutofit fontScale="92500" lnSpcReduction="20000"/>
          </a:bodyPr>
          <a:lstStyle/>
          <a:p>
            <a:pPr marL="0" indent="0">
              <a:buNone/>
            </a:pPr>
            <a:r>
              <a:rPr lang="en-GB" sz="1400" dirty="0" smtClean="0">
                <a:latin typeface="Roboto" panose="02000000000000000000" pitchFamily="2" charset="0"/>
                <a:ea typeface="Roboto" panose="02000000000000000000" pitchFamily="2" charset="0"/>
              </a:rPr>
              <a:t>Text Editors</a:t>
            </a:r>
            <a:endParaRPr lang="en-GB" sz="1400" dirty="0">
              <a:latin typeface="Roboto" panose="02000000000000000000" pitchFamily="2" charset="0"/>
              <a:ea typeface="Roboto" panose="02000000000000000000" pitchFamily="2" charset="0"/>
            </a:endParaRPr>
          </a:p>
        </p:txBody>
      </p:sp>
      <p:sp>
        <p:nvSpPr>
          <p:cNvPr id="4" name="Content Placeholder 2"/>
          <p:cNvSpPr txBox="1">
            <a:spLocks/>
          </p:cNvSpPr>
          <p:nvPr/>
        </p:nvSpPr>
        <p:spPr>
          <a:xfrm>
            <a:off x="2815895" y="2523276"/>
            <a:ext cx="5369814" cy="359954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base">
              <a:buNone/>
            </a:pPr>
            <a:endParaRPr lang="en-GB" sz="1200" dirty="0"/>
          </a:p>
        </p:txBody>
      </p:sp>
      <p:sp>
        <p:nvSpPr>
          <p:cNvPr id="5" name="Rectangle 4"/>
          <p:cNvSpPr/>
          <p:nvPr/>
        </p:nvSpPr>
        <p:spPr>
          <a:xfrm>
            <a:off x="570586" y="1700453"/>
            <a:ext cx="1448409" cy="66502"/>
          </a:xfrm>
          <a:prstGeom prst="rect">
            <a:avLst/>
          </a:prstGeom>
          <a:solidFill>
            <a:srgbClr val="C61F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Content Placeholder 2"/>
          <p:cNvPicPr>
            <a:picLocks noChangeAspect="1"/>
          </p:cNvPicPr>
          <p:nvPr/>
        </p:nvPicPr>
        <p:blipFill>
          <a:blip r:embed="rId4"/>
          <a:stretch>
            <a:fillRect/>
          </a:stretch>
        </p:blipFill>
        <p:spPr>
          <a:xfrm>
            <a:off x="2158464" y="1324969"/>
            <a:ext cx="6684675" cy="4465620"/>
          </a:xfrm>
          <a:prstGeom prst="rect">
            <a:avLst/>
          </a:prstGeom>
        </p:spPr>
      </p:pic>
    </p:spTree>
    <p:extLst>
      <p:ext uri="{BB962C8B-B14F-4D97-AF65-F5344CB8AC3E}">
        <p14:creationId xmlns:p14="http://schemas.microsoft.com/office/powerpoint/2010/main" val="389298194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67716" y="710961"/>
            <a:ext cx="4294480" cy="572035"/>
          </a:xfrm>
        </p:spPr>
        <p:txBody>
          <a:bodyPr>
            <a:normAutofit/>
          </a:bodyPr>
          <a:lstStyle/>
          <a:p>
            <a:r>
              <a:rPr lang="en-GB" sz="3200" dirty="0" smtClean="0">
                <a:latin typeface="Noto Serif" panose="02020600060500020200" pitchFamily="18" charset="0"/>
                <a:ea typeface="Noto Serif" panose="02020600060500020200" pitchFamily="18" charset="0"/>
                <a:cs typeface="Noto Serif" panose="02020600060500020200" pitchFamily="18" charset="0"/>
              </a:rPr>
              <a:t>The Basics</a:t>
            </a:r>
            <a:endParaRPr lang="en-GB" sz="3200" dirty="0">
              <a:latin typeface="Noto Serif" panose="02020600060500020200" pitchFamily="18" charset="0"/>
              <a:ea typeface="Noto Serif" panose="02020600060500020200" pitchFamily="18" charset="0"/>
              <a:cs typeface="Noto Serif" panose="02020600060500020200" pitchFamily="18" charset="0"/>
            </a:endParaRPr>
          </a:p>
        </p:txBody>
      </p:sp>
      <p:sp>
        <p:nvSpPr>
          <p:cNvPr id="3" name="Content Placeholder 2"/>
          <p:cNvSpPr>
            <a:spLocks noGrp="1"/>
          </p:cNvSpPr>
          <p:nvPr>
            <p:ph idx="1"/>
          </p:nvPr>
        </p:nvSpPr>
        <p:spPr>
          <a:xfrm>
            <a:off x="467716" y="1324969"/>
            <a:ext cx="4345686" cy="244576"/>
          </a:xfrm>
        </p:spPr>
        <p:txBody>
          <a:bodyPr>
            <a:normAutofit fontScale="92500" lnSpcReduction="20000"/>
          </a:bodyPr>
          <a:lstStyle/>
          <a:p>
            <a:pPr marL="0" indent="0">
              <a:buNone/>
            </a:pPr>
            <a:r>
              <a:rPr lang="en-GB" sz="1400" dirty="0" smtClean="0">
                <a:latin typeface="Roboto" panose="02000000000000000000" pitchFamily="2" charset="0"/>
                <a:ea typeface="Roboto" panose="02000000000000000000" pitchFamily="2" charset="0"/>
              </a:rPr>
              <a:t>Text Editors</a:t>
            </a:r>
            <a:endParaRPr lang="en-GB" sz="1400" dirty="0">
              <a:latin typeface="Roboto" panose="02000000000000000000" pitchFamily="2" charset="0"/>
              <a:ea typeface="Roboto" panose="02000000000000000000" pitchFamily="2" charset="0"/>
            </a:endParaRPr>
          </a:p>
        </p:txBody>
      </p:sp>
      <p:sp>
        <p:nvSpPr>
          <p:cNvPr id="4" name="Content Placeholder 2"/>
          <p:cNvSpPr txBox="1">
            <a:spLocks/>
          </p:cNvSpPr>
          <p:nvPr/>
        </p:nvSpPr>
        <p:spPr>
          <a:xfrm>
            <a:off x="2815895" y="2523276"/>
            <a:ext cx="5369814" cy="359954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base">
              <a:buNone/>
            </a:pPr>
            <a:endParaRPr lang="en-GB" sz="1200" dirty="0"/>
          </a:p>
        </p:txBody>
      </p:sp>
      <p:sp>
        <p:nvSpPr>
          <p:cNvPr id="5" name="Rectangle 4"/>
          <p:cNvSpPr/>
          <p:nvPr/>
        </p:nvSpPr>
        <p:spPr>
          <a:xfrm>
            <a:off x="570586" y="1700453"/>
            <a:ext cx="1448409" cy="66502"/>
          </a:xfrm>
          <a:prstGeom prst="rect">
            <a:avLst/>
          </a:prstGeom>
          <a:solidFill>
            <a:srgbClr val="C61F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p:cNvSpPr/>
          <p:nvPr/>
        </p:nvSpPr>
        <p:spPr>
          <a:xfrm>
            <a:off x="294564" y="2429491"/>
            <a:ext cx="8498561" cy="923330"/>
          </a:xfrm>
          <a:prstGeom prst="rect">
            <a:avLst/>
          </a:prstGeom>
        </p:spPr>
        <p:txBody>
          <a:bodyPr wrap="square">
            <a:spAutoFit/>
          </a:bodyPr>
          <a:lstStyle/>
          <a:p>
            <a:r>
              <a:rPr lang="en-GB" dirty="0">
                <a:latin typeface="Noto Serif" panose="02020600060500020200" pitchFamily="18" charset="0"/>
                <a:ea typeface="Noto Serif" panose="02020600060500020200" pitchFamily="18" charset="0"/>
                <a:cs typeface="Noto Serif" panose="02020600060500020200" pitchFamily="18" charset="0"/>
              </a:rPr>
              <a:t>Using the shortcuts listed at the bottom of the screen you can navigate around the file.</a:t>
            </a:r>
          </a:p>
          <a:p>
            <a:r>
              <a:rPr lang="en-GB" dirty="0">
                <a:latin typeface="Noto Serif" panose="02020600060500020200" pitchFamily="18" charset="0"/>
                <a:ea typeface="Noto Serif" panose="02020600060500020200" pitchFamily="18" charset="0"/>
                <a:cs typeface="Noto Serif" panose="02020600060500020200" pitchFamily="18" charset="0"/>
              </a:rPr>
              <a:t>To save and close the text file when you are done press </a:t>
            </a:r>
            <a:r>
              <a:rPr lang="en-GB" dirty="0" err="1">
                <a:latin typeface="Noto Serif" panose="02020600060500020200" pitchFamily="18" charset="0"/>
                <a:ea typeface="Noto Serif" panose="02020600060500020200" pitchFamily="18" charset="0"/>
                <a:cs typeface="Noto Serif" panose="02020600060500020200" pitchFamily="18" charset="0"/>
              </a:rPr>
              <a:t>Ctrl+X</a:t>
            </a:r>
            <a:endParaRPr lang="en-GB" dirty="0">
              <a:latin typeface="Noto Serif" panose="02020600060500020200" pitchFamily="18" charset="0"/>
              <a:ea typeface="Noto Serif" panose="02020600060500020200" pitchFamily="18" charset="0"/>
              <a:cs typeface="Noto Serif" panose="02020600060500020200" pitchFamily="18" charset="0"/>
            </a:endParaRPr>
          </a:p>
        </p:txBody>
      </p:sp>
    </p:spTree>
    <p:extLst>
      <p:ext uri="{BB962C8B-B14F-4D97-AF65-F5344CB8AC3E}">
        <p14:creationId xmlns:p14="http://schemas.microsoft.com/office/powerpoint/2010/main" val="155813197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67716" y="710961"/>
            <a:ext cx="4294480" cy="572035"/>
          </a:xfrm>
        </p:spPr>
        <p:txBody>
          <a:bodyPr>
            <a:normAutofit/>
          </a:bodyPr>
          <a:lstStyle/>
          <a:p>
            <a:r>
              <a:rPr lang="en-GB" sz="3200" dirty="0" smtClean="0">
                <a:latin typeface="Noto Serif" panose="02020600060500020200" pitchFamily="18" charset="0"/>
                <a:ea typeface="Noto Serif" panose="02020600060500020200" pitchFamily="18" charset="0"/>
                <a:cs typeface="Noto Serif" panose="02020600060500020200" pitchFamily="18" charset="0"/>
              </a:rPr>
              <a:t>The Basics</a:t>
            </a:r>
            <a:endParaRPr lang="en-GB" sz="3200" dirty="0">
              <a:latin typeface="Noto Serif" panose="02020600060500020200" pitchFamily="18" charset="0"/>
              <a:ea typeface="Noto Serif" panose="02020600060500020200" pitchFamily="18" charset="0"/>
              <a:cs typeface="Noto Serif" panose="02020600060500020200" pitchFamily="18" charset="0"/>
            </a:endParaRPr>
          </a:p>
        </p:txBody>
      </p:sp>
      <p:sp>
        <p:nvSpPr>
          <p:cNvPr id="3" name="Content Placeholder 2"/>
          <p:cNvSpPr>
            <a:spLocks noGrp="1"/>
          </p:cNvSpPr>
          <p:nvPr>
            <p:ph idx="1"/>
          </p:nvPr>
        </p:nvSpPr>
        <p:spPr>
          <a:xfrm>
            <a:off x="467716" y="1324969"/>
            <a:ext cx="4345686" cy="244576"/>
          </a:xfrm>
        </p:spPr>
        <p:txBody>
          <a:bodyPr>
            <a:normAutofit fontScale="92500" lnSpcReduction="20000"/>
          </a:bodyPr>
          <a:lstStyle/>
          <a:p>
            <a:pPr marL="0" indent="0">
              <a:buNone/>
            </a:pPr>
            <a:endParaRPr lang="en-GB" sz="1400" dirty="0">
              <a:latin typeface="Roboto" panose="02000000000000000000" pitchFamily="2" charset="0"/>
              <a:ea typeface="Roboto" panose="02000000000000000000" pitchFamily="2" charset="0"/>
            </a:endParaRPr>
          </a:p>
        </p:txBody>
      </p:sp>
      <p:sp>
        <p:nvSpPr>
          <p:cNvPr id="4" name="Content Placeholder 2"/>
          <p:cNvSpPr txBox="1">
            <a:spLocks/>
          </p:cNvSpPr>
          <p:nvPr/>
        </p:nvSpPr>
        <p:spPr>
          <a:xfrm>
            <a:off x="2815895" y="2523276"/>
            <a:ext cx="5369814" cy="359954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base">
              <a:buNone/>
            </a:pPr>
            <a:endParaRPr lang="en-GB" sz="1200" dirty="0"/>
          </a:p>
        </p:txBody>
      </p:sp>
      <p:sp>
        <p:nvSpPr>
          <p:cNvPr id="5" name="Rectangle 4"/>
          <p:cNvSpPr/>
          <p:nvPr/>
        </p:nvSpPr>
        <p:spPr>
          <a:xfrm>
            <a:off x="570586" y="1700453"/>
            <a:ext cx="1448409" cy="66502"/>
          </a:xfrm>
          <a:prstGeom prst="rect">
            <a:avLst/>
          </a:prstGeom>
          <a:solidFill>
            <a:srgbClr val="C61F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p:cNvSpPr/>
          <p:nvPr/>
        </p:nvSpPr>
        <p:spPr>
          <a:xfrm>
            <a:off x="294564" y="2429491"/>
            <a:ext cx="8498561" cy="954107"/>
          </a:xfrm>
          <a:prstGeom prst="rect">
            <a:avLst/>
          </a:prstGeom>
        </p:spPr>
        <p:txBody>
          <a:bodyPr wrap="square">
            <a:spAutoFit/>
          </a:bodyPr>
          <a:lstStyle/>
          <a:p>
            <a:pPr algn="ctr"/>
            <a:r>
              <a:rPr lang="en-GB" sz="2800" dirty="0">
                <a:latin typeface="Noto Serif" panose="02020600060500020200" pitchFamily="18" charset="0"/>
                <a:ea typeface="Noto Serif" panose="02020600060500020200" pitchFamily="18" charset="0"/>
                <a:cs typeface="Noto Serif" panose="02020600060500020200" pitchFamily="18" charset="0"/>
              </a:rPr>
              <a:t>Wildcards, auto completes, command history, quick recall…</a:t>
            </a:r>
          </a:p>
        </p:txBody>
      </p:sp>
    </p:spTree>
    <p:extLst>
      <p:ext uri="{BB962C8B-B14F-4D97-AF65-F5344CB8AC3E}">
        <p14:creationId xmlns:p14="http://schemas.microsoft.com/office/powerpoint/2010/main" val="51931299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67716" y="710961"/>
            <a:ext cx="4294480" cy="572035"/>
          </a:xfrm>
        </p:spPr>
        <p:txBody>
          <a:bodyPr>
            <a:normAutofit/>
          </a:bodyPr>
          <a:lstStyle/>
          <a:p>
            <a:r>
              <a:rPr lang="en-GB" sz="3200" dirty="0" smtClean="0">
                <a:latin typeface="Noto Serif" panose="02020600060500020200" pitchFamily="18" charset="0"/>
                <a:ea typeface="Noto Serif" panose="02020600060500020200" pitchFamily="18" charset="0"/>
                <a:cs typeface="Noto Serif" panose="02020600060500020200" pitchFamily="18" charset="0"/>
              </a:rPr>
              <a:t>The Basics</a:t>
            </a:r>
            <a:endParaRPr lang="en-GB" sz="3200" dirty="0">
              <a:latin typeface="Noto Serif" panose="02020600060500020200" pitchFamily="18" charset="0"/>
              <a:ea typeface="Noto Serif" panose="02020600060500020200" pitchFamily="18" charset="0"/>
              <a:cs typeface="Noto Serif" panose="02020600060500020200" pitchFamily="18" charset="0"/>
            </a:endParaRPr>
          </a:p>
        </p:txBody>
      </p:sp>
      <p:sp>
        <p:nvSpPr>
          <p:cNvPr id="3" name="Content Placeholder 2"/>
          <p:cNvSpPr>
            <a:spLocks noGrp="1"/>
          </p:cNvSpPr>
          <p:nvPr>
            <p:ph idx="1"/>
          </p:nvPr>
        </p:nvSpPr>
        <p:spPr>
          <a:xfrm>
            <a:off x="467716" y="1324969"/>
            <a:ext cx="4345686" cy="244576"/>
          </a:xfrm>
        </p:spPr>
        <p:txBody>
          <a:bodyPr>
            <a:normAutofit fontScale="92500" lnSpcReduction="20000"/>
          </a:bodyPr>
          <a:lstStyle/>
          <a:p>
            <a:pPr marL="0" indent="0">
              <a:buNone/>
            </a:pPr>
            <a:endParaRPr lang="en-GB" sz="1400" dirty="0">
              <a:latin typeface="Roboto" panose="02000000000000000000" pitchFamily="2" charset="0"/>
              <a:ea typeface="Roboto" panose="02000000000000000000" pitchFamily="2" charset="0"/>
            </a:endParaRPr>
          </a:p>
        </p:txBody>
      </p:sp>
      <p:sp>
        <p:nvSpPr>
          <p:cNvPr id="4" name="Content Placeholder 2"/>
          <p:cNvSpPr txBox="1">
            <a:spLocks/>
          </p:cNvSpPr>
          <p:nvPr/>
        </p:nvSpPr>
        <p:spPr>
          <a:xfrm>
            <a:off x="2815895" y="2523276"/>
            <a:ext cx="5369814" cy="359954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base">
              <a:buNone/>
            </a:pPr>
            <a:endParaRPr lang="en-GB" sz="1200" dirty="0"/>
          </a:p>
        </p:txBody>
      </p:sp>
      <p:sp>
        <p:nvSpPr>
          <p:cNvPr id="5" name="Rectangle 4"/>
          <p:cNvSpPr/>
          <p:nvPr/>
        </p:nvSpPr>
        <p:spPr>
          <a:xfrm>
            <a:off x="570586" y="1700453"/>
            <a:ext cx="1448409" cy="66502"/>
          </a:xfrm>
          <a:prstGeom prst="rect">
            <a:avLst/>
          </a:prstGeom>
          <a:solidFill>
            <a:srgbClr val="C61F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p:cNvSpPr/>
          <p:nvPr/>
        </p:nvSpPr>
        <p:spPr>
          <a:xfrm>
            <a:off x="252034" y="1897863"/>
            <a:ext cx="8498561" cy="4401205"/>
          </a:xfrm>
          <a:prstGeom prst="rect">
            <a:avLst/>
          </a:prstGeom>
        </p:spPr>
        <p:txBody>
          <a:bodyPr wrap="square">
            <a:spAutoFit/>
          </a:bodyPr>
          <a:lstStyle/>
          <a:p>
            <a:pPr lvl="0"/>
            <a:r>
              <a:rPr lang="en-GB" sz="1400" dirty="0">
                <a:latin typeface="Noto Serif" panose="02020600060500020200" pitchFamily="18" charset="0"/>
                <a:ea typeface="Noto Serif" panose="02020600060500020200" pitchFamily="18" charset="0"/>
                <a:cs typeface="Noto Serif" panose="02020600060500020200" pitchFamily="18" charset="0"/>
              </a:rPr>
              <a:t>When searching for files or directories with similar characters or strings in their names you can use one of two wildcards * and ?</a:t>
            </a:r>
            <a:br>
              <a:rPr lang="en-GB" sz="1400" dirty="0">
                <a:latin typeface="Noto Serif" panose="02020600060500020200" pitchFamily="18" charset="0"/>
                <a:ea typeface="Noto Serif" panose="02020600060500020200" pitchFamily="18" charset="0"/>
                <a:cs typeface="Noto Serif" panose="02020600060500020200" pitchFamily="18" charset="0"/>
              </a:rPr>
            </a:br>
            <a:r>
              <a:rPr lang="en-GB" sz="1400" dirty="0">
                <a:latin typeface="Noto Serif" panose="02020600060500020200" pitchFamily="18" charset="0"/>
                <a:ea typeface="Noto Serif" panose="02020600060500020200" pitchFamily="18" charset="0"/>
                <a:cs typeface="Noto Serif" panose="02020600060500020200" pitchFamily="18" charset="0"/>
              </a:rPr>
              <a:t/>
            </a:r>
            <a:br>
              <a:rPr lang="en-GB" sz="1400" dirty="0">
                <a:latin typeface="Noto Serif" panose="02020600060500020200" pitchFamily="18" charset="0"/>
                <a:ea typeface="Noto Serif" panose="02020600060500020200" pitchFamily="18" charset="0"/>
                <a:cs typeface="Noto Serif" panose="02020600060500020200" pitchFamily="18" charset="0"/>
              </a:rPr>
            </a:br>
            <a:r>
              <a:rPr lang="en-GB" sz="1400" dirty="0">
                <a:latin typeface="Noto Serif" panose="02020600060500020200" pitchFamily="18" charset="0"/>
                <a:ea typeface="Noto Serif" panose="02020600060500020200" pitchFamily="18" charset="0"/>
                <a:cs typeface="Noto Serif" panose="02020600060500020200" pitchFamily="18" charset="0"/>
              </a:rPr>
              <a:t>? is used to match a single character</a:t>
            </a:r>
            <a:br>
              <a:rPr lang="en-GB" sz="1400" dirty="0">
                <a:latin typeface="Noto Serif" panose="02020600060500020200" pitchFamily="18" charset="0"/>
                <a:ea typeface="Noto Serif" panose="02020600060500020200" pitchFamily="18" charset="0"/>
                <a:cs typeface="Noto Serif" panose="02020600060500020200" pitchFamily="18" charset="0"/>
              </a:rPr>
            </a:br>
            <a:r>
              <a:rPr lang="en-GB" sz="1400" dirty="0">
                <a:latin typeface="Noto Serif" panose="02020600060500020200" pitchFamily="18" charset="0"/>
                <a:ea typeface="Noto Serif" panose="02020600060500020200" pitchFamily="18" charset="0"/>
                <a:cs typeface="Noto Serif" panose="02020600060500020200" pitchFamily="18" charset="0"/>
              </a:rPr>
              <a:t>* is used to  match multiple characters</a:t>
            </a:r>
            <a:br>
              <a:rPr lang="en-GB" sz="1400" dirty="0">
                <a:latin typeface="Noto Serif" panose="02020600060500020200" pitchFamily="18" charset="0"/>
                <a:ea typeface="Noto Serif" panose="02020600060500020200" pitchFamily="18" charset="0"/>
                <a:cs typeface="Noto Serif" panose="02020600060500020200" pitchFamily="18" charset="0"/>
              </a:rPr>
            </a:br>
            <a:r>
              <a:rPr lang="en-GB" sz="1400" dirty="0">
                <a:latin typeface="Noto Serif" panose="02020600060500020200" pitchFamily="18" charset="0"/>
                <a:ea typeface="Noto Serif" panose="02020600060500020200" pitchFamily="18" charset="0"/>
                <a:cs typeface="Noto Serif" panose="02020600060500020200" pitchFamily="18" charset="0"/>
              </a:rPr>
              <a:t/>
            </a:r>
            <a:br>
              <a:rPr lang="en-GB" sz="1400" dirty="0">
                <a:latin typeface="Noto Serif" panose="02020600060500020200" pitchFamily="18" charset="0"/>
                <a:ea typeface="Noto Serif" panose="02020600060500020200" pitchFamily="18" charset="0"/>
                <a:cs typeface="Noto Serif" panose="02020600060500020200" pitchFamily="18" charset="0"/>
              </a:rPr>
            </a:br>
            <a:r>
              <a:rPr lang="en-GB" sz="1400" dirty="0">
                <a:latin typeface="Noto Serif" panose="02020600060500020200" pitchFamily="18" charset="0"/>
                <a:ea typeface="Noto Serif" panose="02020600060500020200" pitchFamily="18" charset="0"/>
                <a:cs typeface="Noto Serif" panose="02020600060500020200" pitchFamily="18" charset="0"/>
              </a:rPr>
              <a:t>When combining these commands with flags you are able to perform many different functions.  A prime example would be the </a:t>
            </a:r>
            <a:r>
              <a:rPr lang="en-GB" sz="1400" dirty="0" err="1">
                <a:latin typeface="Noto Serif" panose="02020600060500020200" pitchFamily="18" charset="0"/>
                <a:ea typeface="Noto Serif" panose="02020600060500020200" pitchFamily="18" charset="0"/>
                <a:cs typeface="Noto Serif" panose="02020600060500020200" pitchFamily="18" charset="0"/>
              </a:rPr>
              <a:t>rm</a:t>
            </a:r>
            <a:r>
              <a:rPr lang="en-GB" sz="1400" dirty="0">
                <a:latin typeface="Noto Serif" panose="02020600060500020200" pitchFamily="18" charset="0"/>
                <a:ea typeface="Noto Serif" panose="02020600060500020200" pitchFamily="18" charset="0"/>
                <a:cs typeface="Noto Serif" panose="02020600060500020200" pitchFamily="18" charset="0"/>
              </a:rPr>
              <a:t> flag allowing you to delete multiple files and directories with a similar name.</a:t>
            </a:r>
            <a:br>
              <a:rPr lang="en-GB" sz="1400" dirty="0">
                <a:latin typeface="Noto Serif" panose="02020600060500020200" pitchFamily="18" charset="0"/>
                <a:ea typeface="Noto Serif" panose="02020600060500020200" pitchFamily="18" charset="0"/>
                <a:cs typeface="Noto Serif" panose="02020600060500020200" pitchFamily="18" charset="0"/>
              </a:rPr>
            </a:br>
            <a:endParaRPr lang="en-GB" sz="1400" dirty="0">
              <a:latin typeface="Noto Serif" panose="02020600060500020200" pitchFamily="18" charset="0"/>
              <a:ea typeface="Noto Serif" panose="02020600060500020200" pitchFamily="18" charset="0"/>
              <a:cs typeface="Noto Serif" panose="02020600060500020200" pitchFamily="18" charset="0"/>
            </a:endParaRPr>
          </a:p>
          <a:p>
            <a:pPr lvl="0"/>
            <a:r>
              <a:rPr lang="en-GB" sz="1400" dirty="0">
                <a:latin typeface="Noto Serif" panose="02020600060500020200" pitchFamily="18" charset="0"/>
                <a:ea typeface="Noto Serif" panose="02020600060500020200" pitchFamily="18" charset="0"/>
                <a:cs typeface="Noto Serif" panose="02020600060500020200" pitchFamily="18" charset="0"/>
              </a:rPr>
              <a:t>When typing in commands and you need to insert a file name you can increase the speed and accuracy by using the tab key to autocomplete.  This works best when you are using highly unique filenames, for less unique file names it will only partially complete the file name, up to the point it no longer becomes unique</a:t>
            </a:r>
            <a:br>
              <a:rPr lang="en-GB" sz="1400" dirty="0">
                <a:latin typeface="Noto Serif" panose="02020600060500020200" pitchFamily="18" charset="0"/>
                <a:ea typeface="Noto Serif" panose="02020600060500020200" pitchFamily="18" charset="0"/>
                <a:cs typeface="Noto Serif" panose="02020600060500020200" pitchFamily="18" charset="0"/>
              </a:rPr>
            </a:br>
            <a:endParaRPr lang="en-GB" sz="1400" dirty="0">
              <a:latin typeface="Noto Serif" panose="02020600060500020200" pitchFamily="18" charset="0"/>
              <a:ea typeface="Noto Serif" panose="02020600060500020200" pitchFamily="18" charset="0"/>
              <a:cs typeface="Noto Serif" panose="02020600060500020200" pitchFamily="18" charset="0"/>
            </a:endParaRPr>
          </a:p>
          <a:p>
            <a:pPr lvl="0"/>
            <a:r>
              <a:rPr lang="en-GB" sz="1400" dirty="0">
                <a:latin typeface="Noto Serif" panose="02020600060500020200" pitchFamily="18" charset="0"/>
                <a:ea typeface="Noto Serif" panose="02020600060500020200" pitchFamily="18" charset="0"/>
                <a:cs typeface="Noto Serif" panose="02020600060500020200" pitchFamily="18" charset="0"/>
              </a:rPr>
              <a:t>The up and down arrow keys will recall previously typed commands and the left and right keys will allow you to edit them.</a:t>
            </a:r>
            <a:br>
              <a:rPr lang="en-GB" sz="1400" dirty="0">
                <a:latin typeface="Noto Serif" panose="02020600060500020200" pitchFamily="18" charset="0"/>
                <a:ea typeface="Noto Serif" panose="02020600060500020200" pitchFamily="18" charset="0"/>
                <a:cs typeface="Noto Serif" panose="02020600060500020200" pitchFamily="18" charset="0"/>
              </a:rPr>
            </a:br>
            <a:r>
              <a:rPr lang="en-GB" sz="1400" dirty="0">
                <a:latin typeface="Noto Serif" panose="02020600060500020200" pitchFamily="18" charset="0"/>
                <a:ea typeface="Noto Serif" panose="02020600060500020200" pitchFamily="18" charset="0"/>
                <a:cs typeface="Noto Serif" panose="02020600060500020200" pitchFamily="18" charset="0"/>
              </a:rPr>
              <a:t/>
            </a:r>
            <a:br>
              <a:rPr lang="en-GB" sz="1400" dirty="0">
                <a:latin typeface="Noto Serif" panose="02020600060500020200" pitchFamily="18" charset="0"/>
                <a:ea typeface="Noto Serif" panose="02020600060500020200" pitchFamily="18" charset="0"/>
                <a:cs typeface="Noto Serif" panose="02020600060500020200" pitchFamily="18" charset="0"/>
              </a:rPr>
            </a:br>
            <a:r>
              <a:rPr lang="en-GB" sz="1400" dirty="0">
                <a:latin typeface="Noto Serif" panose="02020600060500020200" pitchFamily="18" charset="0"/>
                <a:ea typeface="Noto Serif" panose="02020600060500020200" pitchFamily="18" charset="0"/>
                <a:cs typeface="Noto Serif" panose="02020600060500020200" pitchFamily="18" charset="0"/>
              </a:rPr>
              <a:t>The history command will also allow you to see a list of previously typed commands.</a:t>
            </a:r>
          </a:p>
          <a:p>
            <a:endParaRPr lang="en-GB" sz="1400" dirty="0">
              <a:latin typeface="Noto Serif" panose="02020600060500020200" pitchFamily="18" charset="0"/>
              <a:ea typeface="Noto Serif" panose="02020600060500020200" pitchFamily="18" charset="0"/>
              <a:cs typeface="Noto Serif" panose="02020600060500020200" pitchFamily="18" charset="0"/>
            </a:endParaRPr>
          </a:p>
        </p:txBody>
      </p:sp>
    </p:spTree>
    <p:extLst>
      <p:ext uri="{BB962C8B-B14F-4D97-AF65-F5344CB8AC3E}">
        <p14:creationId xmlns:p14="http://schemas.microsoft.com/office/powerpoint/2010/main" val="418582837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67716" y="710961"/>
            <a:ext cx="4294480" cy="572035"/>
          </a:xfrm>
        </p:spPr>
        <p:txBody>
          <a:bodyPr>
            <a:normAutofit/>
          </a:bodyPr>
          <a:lstStyle/>
          <a:p>
            <a:r>
              <a:rPr lang="en-GB" sz="3200" dirty="0" smtClean="0">
                <a:latin typeface="Noto Serif" panose="02020600060500020200" pitchFamily="18" charset="0"/>
                <a:ea typeface="Noto Serif" panose="02020600060500020200" pitchFamily="18" charset="0"/>
                <a:cs typeface="Noto Serif" panose="02020600060500020200" pitchFamily="18" charset="0"/>
              </a:rPr>
              <a:t>The Summary</a:t>
            </a:r>
            <a:endParaRPr lang="en-GB" sz="3200" dirty="0">
              <a:latin typeface="Noto Serif" panose="02020600060500020200" pitchFamily="18" charset="0"/>
              <a:ea typeface="Noto Serif" panose="02020600060500020200" pitchFamily="18" charset="0"/>
              <a:cs typeface="Noto Serif" panose="02020600060500020200" pitchFamily="18" charset="0"/>
            </a:endParaRPr>
          </a:p>
        </p:txBody>
      </p:sp>
      <p:sp>
        <p:nvSpPr>
          <p:cNvPr id="3" name="Content Placeholder 2"/>
          <p:cNvSpPr>
            <a:spLocks noGrp="1"/>
          </p:cNvSpPr>
          <p:nvPr>
            <p:ph idx="1"/>
          </p:nvPr>
        </p:nvSpPr>
        <p:spPr>
          <a:xfrm>
            <a:off x="467716" y="1324969"/>
            <a:ext cx="4345686" cy="244576"/>
          </a:xfrm>
        </p:spPr>
        <p:txBody>
          <a:bodyPr>
            <a:normAutofit fontScale="92500" lnSpcReduction="20000"/>
          </a:bodyPr>
          <a:lstStyle/>
          <a:p>
            <a:pPr marL="0" indent="0">
              <a:buNone/>
            </a:pPr>
            <a:endParaRPr lang="en-GB" sz="1400" dirty="0">
              <a:latin typeface="Roboto" panose="02000000000000000000" pitchFamily="2" charset="0"/>
              <a:ea typeface="Roboto" panose="02000000000000000000" pitchFamily="2" charset="0"/>
            </a:endParaRPr>
          </a:p>
        </p:txBody>
      </p:sp>
      <p:sp>
        <p:nvSpPr>
          <p:cNvPr id="4" name="Content Placeholder 2"/>
          <p:cNvSpPr txBox="1">
            <a:spLocks/>
          </p:cNvSpPr>
          <p:nvPr/>
        </p:nvSpPr>
        <p:spPr>
          <a:xfrm>
            <a:off x="2815895" y="2523276"/>
            <a:ext cx="5369814" cy="359954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base">
              <a:buNone/>
            </a:pPr>
            <a:endParaRPr lang="en-GB" sz="1200" dirty="0"/>
          </a:p>
        </p:txBody>
      </p:sp>
      <p:sp>
        <p:nvSpPr>
          <p:cNvPr id="5" name="Rectangle 4"/>
          <p:cNvSpPr/>
          <p:nvPr/>
        </p:nvSpPr>
        <p:spPr>
          <a:xfrm>
            <a:off x="570586" y="1700453"/>
            <a:ext cx="1448409" cy="66502"/>
          </a:xfrm>
          <a:prstGeom prst="rect">
            <a:avLst/>
          </a:prstGeom>
          <a:solidFill>
            <a:srgbClr val="C61F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p:cNvSpPr/>
          <p:nvPr/>
        </p:nvSpPr>
        <p:spPr>
          <a:xfrm>
            <a:off x="252034" y="2384057"/>
            <a:ext cx="8498561" cy="1938992"/>
          </a:xfrm>
          <a:prstGeom prst="rect">
            <a:avLst/>
          </a:prstGeom>
        </p:spPr>
        <p:txBody>
          <a:bodyPr wrap="square">
            <a:spAutoFit/>
          </a:bodyPr>
          <a:lstStyle/>
          <a:p>
            <a:r>
              <a:rPr lang="en-GB" sz="2400" dirty="0">
                <a:latin typeface="Noto Serif" panose="02020600060500020200" pitchFamily="18" charset="0"/>
                <a:ea typeface="Noto Serif" panose="02020600060500020200" pitchFamily="18" charset="0"/>
                <a:cs typeface="Noto Serif" panose="02020600060500020200" pitchFamily="18" charset="0"/>
              </a:rPr>
              <a:t>Linux is not scary, it’s just taking you out of your comfort zone of GUI based operating systems.  The Linux community is superb and there are thousands upon thousands of helpful guides, forums and users out there willing to share knowledge and help the new Linux user.</a:t>
            </a:r>
          </a:p>
        </p:txBody>
      </p:sp>
    </p:spTree>
    <p:extLst>
      <p:ext uri="{BB962C8B-B14F-4D97-AF65-F5344CB8AC3E}">
        <p14:creationId xmlns:p14="http://schemas.microsoft.com/office/powerpoint/2010/main" val="264442136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67716" y="710961"/>
            <a:ext cx="4294480" cy="572035"/>
          </a:xfrm>
        </p:spPr>
        <p:txBody>
          <a:bodyPr>
            <a:normAutofit/>
          </a:bodyPr>
          <a:lstStyle/>
          <a:p>
            <a:r>
              <a:rPr lang="en-GB" sz="3200" dirty="0" smtClean="0">
                <a:latin typeface="Noto Serif" panose="02020600060500020200" pitchFamily="18" charset="0"/>
                <a:ea typeface="Noto Serif" panose="02020600060500020200" pitchFamily="18" charset="0"/>
                <a:cs typeface="Noto Serif" panose="02020600060500020200" pitchFamily="18" charset="0"/>
              </a:rPr>
              <a:t>The Summary</a:t>
            </a:r>
            <a:endParaRPr lang="en-GB" sz="3200" dirty="0">
              <a:latin typeface="Noto Serif" panose="02020600060500020200" pitchFamily="18" charset="0"/>
              <a:ea typeface="Noto Serif" panose="02020600060500020200" pitchFamily="18" charset="0"/>
              <a:cs typeface="Noto Serif" panose="02020600060500020200" pitchFamily="18" charset="0"/>
            </a:endParaRPr>
          </a:p>
        </p:txBody>
      </p:sp>
      <p:sp>
        <p:nvSpPr>
          <p:cNvPr id="3" name="Content Placeholder 2"/>
          <p:cNvSpPr>
            <a:spLocks noGrp="1"/>
          </p:cNvSpPr>
          <p:nvPr>
            <p:ph idx="1"/>
          </p:nvPr>
        </p:nvSpPr>
        <p:spPr>
          <a:xfrm>
            <a:off x="467716" y="1324969"/>
            <a:ext cx="4345686" cy="244576"/>
          </a:xfrm>
        </p:spPr>
        <p:txBody>
          <a:bodyPr>
            <a:normAutofit fontScale="92500" lnSpcReduction="20000"/>
          </a:bodyPr>
          <a:lstStyle/>
          <a:p>
            <a:pPr marL="0" indent="0">
              <a:buNone/>
            </a:pPr>
            <a:endParaRPr lang="en-GB" sz="1400" dirty="0">
              <a:latin typeface="Roboto" panose="02000000000000000000" pitchFamily="2" charset="0"/>
              <a:ea typeface="Roboto" panose="02000000000000000000" pitchFamily="2" charset="0"/>
            </a:endParaRPr>
          </a:p>
        </p:txBody>
      </p:sp>
      <p:sp>
        <p:nvSpPr>
          <p:cNvPr id="4" name="Content Placeholder 2"/>
          <p:cNvSpPr txBox="1">
            <a:spLocks/>
          </p:cNvSpPr>
          <p:nvPr/>
        </p:nvSpPr>
        <p:spPr>
          <a:xfrm>
            <a:off x="2815895" y="2523276"/>
            <a:ext cx="5369814" cy="359954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base">
              <a:buNone/>
            </a:pPr>
            <a:endParaRPr lang="en-GB" sz="1200" dirty="0"/>
          </a:p>
        </p:txBody>
      </p:sp>
      <p:sp>
        <p:nvSpPr>
          <p:cNvPr id="5" name="Rectangle 4"/>
          <p:cNvSpPr/>
          <p:nvPr/>
        </p:nvSpPr>
        <p:spPr>
          <a:xfrm>
            <a:off x="570586" y="1700453"/>
            <a:ext cx="1448409" cy="66502"/>
          </a:xfrm>
          <a:prstGeom prst="rect">
            <a:avLst/>
          </a:prstGeom>
          <a:solidFill>
            <a:srgbClr val="C61F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Content Placeholder 7" descr="cid:image005.jpg@01CF99DE.BE02AEB0"/>
          <p:cNvPicPr>
            <a:picLocks/>
          </p:cNvPicPr>
          <p:nvPr/>
        </p:nvPicPr>
        <p:blipFill>
          <a:blip r:embed="rId4" r:link="rId5">
            <a:extLst>
              <a:ext uri="{28A0092B-C50C-407E-A947-70E740481C1C}">
                <a14:useLocalDpi xmlns:a14="http://schemas.microsoft.com/office/drawing/2010/main" val="0"/>
              </a:ext>
            </a:extLst>
          </a:blip>
          <a:srcRect/>
          <a:stretch>
            <a:fillRect/>
          </a:stretch>
        </p:blipFill>
        <p:spPr bwMode="auto">
          <a:xfrm>
            <a:off x="2244272" y="1447257"/>
            <a:ext cx="5857336" cy="5167223"/>
          </a:xfrm>
          <a:prstGeom prst="rect">
            <a:avLst/>
          </a:prstGeom>
          <a:noFill/>
          <a:ln>
            <a:noFill/>
          </a:ln>
        </p:spPr>
      </p:pic>
    </p:spTree>
    <p:extLst>
      <p:ext uri="{BB962C8B-B14F-4D97-AF65-F5344CB8AC3E}">
        <p14:creationId xmlns:p14="http://schemas.microsoft.com/office/powerpoint/2010/main" val="37993469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67716" y="710961"/>
            <a:ext cx="4294480" cy="572035"/>
          </a:xfrm>
        </p:spPr>
        <p:txBody>
          <a:bodyPr>
            <a:normAutofit fontScale="90000"/>
          </a:bodyPr>
          <a:lstStyle/>
          <a:p>
            <a:r>
              <a:rPr lang="en-GB" sz="3200" dirty="0" smtClean="0">
                <a:latin typeface="Noto Serif" panose="02020600060500020200" pitchFamily="18" charset="0"/>
                <a:ea typeface="Noto Serif" panose="02020600060500020200" pitchFamily="18" charset="0"/>
                <a:cs typeface="Noto Serif" panose="02020600060500020200" pitchFamily="18" charset="0"/>
              </a:rPr>
              <a:t>Accessing the Terminal</a:t>
            </a:r>
            <a:endParaRPr lang="en-GB" sz="3200" dirty="0">
              <a:latin typeface="Noto Serif" panose="02020600060500020200" pitchFamily="18" charset="0"/>
              <a:ea typeface="Noto Serif" panose="02020600060500020200" pitchFamily="18" charset="0"/>
              <a:cs typeface="Noto Serif" panose="02020600060500020200" pitchFamily="18" charset="0"/>
            </a:endParaRPr>
          </a:p>
        </p:txBody>
      </p:sp>
      <p:sp>
        <p:nvSpPr>
          <p:cNvPr id="3" name="Content Placeholder 2"/>
          <p:cNvSpPr>
            <a:spLocks noGrp="1"/>
          </p:cNvSpPr>
          <p:nvPr>
            <p:ph idx="1"/>
          </p:nvPr>
        </p:nvSpPr>
        <p:spPr>
          <a:xfrm>
            <a:off x="467716" y="1291616"/>
            <a:ext cx="4345686" cy="244576"/>
          </a:xfrm>
        </p:spPr>
        <p:txBody>
          <a:bodyPr>
            <a:normAutofit fontScale="92500" lnSpcReduction="20000"/>
          </a:bodyPr>
          <a:lstStyle/>
          <a:p>
            <a:pPr marL="0" indent="0">
              <a:buNone/>
            </a:pPr>
            <a:endParaRPr lang="en-GB" sz="1400" dirty="0">
              <a:latin typeface="Roboto" panose="02000000000000000000" pitchFamily="2" charset="0"/>
              <a:ea typeface="Roboto" panose="02000000000000000000" pitchFamily="2" charset="0"/>
            </a:endParaRPr>
          </a:p>
        </p:txBody>
      </p:sp>
      <p:sp>
        <p:nvSpPr>
          <p:cNvPr id="4" name="Content Placeholder 2"/>
          <p:cNvSpPr txBox="1">
            <a:spLocks/>
          </p:cNvSpPr>
          <p:nvPr/>
        </p:nvSpPr>
        <p:spPr>
          <a:xfrm>
            <a:off x="2815895" y="2523276"/>
            <a:ext cx="5369814" cy="359954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base">
              <a:buNone/>
            </a:pPr>
            <a:endParaRPr lang="en-GB" sz="1200" dirty="0"/>
          </a:p>
        </p:txBody>
      </p:sp>
      <p:sp>
        <p:nvSpPr>
          <p:cNvPr id="5" name="Rectangle 4"/>
          <p:cNvSpPr/>
          <p:nvPr/>
        </p:nvSpPr>
        <p:spPr>
          <a:xfrm>
            <a:off x="570586" y="1700453"/>
            <a:ext cx="1448409" cy="66502"/>
          </a:xfrm>
          <a:prstGeom prst="rect">
            <a:avLst/>
          </a:prstGeom>
          <a:solidFill>
            <a:srgbClr val="C61F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p:cNvSpPr/>
          <p:nvPr/>
        </p:nvSpPr>
        <p:spPr>
          <a:xfrm>
            <a:off x="467715" y="1766955"/>
            <a:ext cx="7208991" cy="1754326"/>
          </a:xfrm>
          <a:prstGeom prst="rect">
            <a:avLst/>
          </a:prstGeom>
        </p:spPr>
        <p:txBody>
          <a:bodyPr wrap="square">
            <a:spAutoFit/>
          </a:bodyPr>
          <a:lstStyle/>
          <a:p>
            <a:r>
              <a:rPr lang="en-GB" dirty="0">
                <a:latin typeface="Noto Serif" panose="02020600060500020200" pitchFamily="18" charset="0"/>
                <a:ea typeface="Noto Serif" panose="02020600060500020200" pitchFamily="18" charset="0"/>
                <a:cs typeface="Noto Serif" panose="02020600060500020200" pitchFamily="18" charset="0"/>
              </a:rPr>
              <a:t>Now </a:t>
            </a:r>
            <a:r>
              <a:rPr lang="en-GB" dirty="0" smtClean="0">
                <a:latin typeface="Noto Serif" panose="02020600060500020200" pitchFamily="18" charset="0"/>
                <a:ea typeface="Noto Serif" panose="02020600060500020200" pitchFamily="18" charset="0"/>
                <a:cs typeface="Noto Serif" panose="02020600060500020200" pitchFamily="18" charset="0"/>
              </a:rPr>
              <a:t>you have started into a </a:t>
            </a:r>
            <a:r>
              <a:rPr lang="en-GB" dirty="0">
                <a:latin typeface="Noto Serif" panose="02020600060500020200" pitchFamily="18" charset="0"/>
                <a:ea typeface="Noto Serif" panose="02020600060500020200" pitchFamily="18" charset="0"/>
                <a:cs typeface="Noto Serif" panose="02020600060500020200" pitchFamily="18" charset="0"/>
              </a:rPr>
              <a:t>in the GUI, in many ways this is very similar to the Windows or Mac OSX Operating Systems.  </a:t>
            </a:r>
            <a:endParaRPr lang="en-GB" dirty="0" smtClean="0">
              <a:latin typeface="Noto Serif" panose="02020600060500020200" pitchFamily="18" charset="0"/>
              <a:ea typeface="Noto Serif" panose="02020600060500020200" pitchFamily="18" charset="0"/>
              <a:cs typeface="Noto Serif" panose="02020600060500020200" pitchFamily="18" charset="0"/>
            </a:endParaRPr>
          </a:p>
          <a:p>
            <a:endParaRPr lang="en-GB" dirty="0">
              <a:latin typeface="Noto Serif" panose="02020600060500020200" pitchFamily="18" charset="0"/>
              <a:ea typeface="Noto Serif" panose="02020600060500020200" pitchFamily="18" charset="0"/>
              <a:cs typeface="Noto Serif" panose="02020600060500020200" pitchFamily="18" charset="0"/>
            </a:endParaRPr>
          </a:p>
          <a:p>
            <a:r>
              <a:rPr lang="en-GB" dirty="0">
                <a:latin typeface="Noto Serif" panose="02020600060500020200" pitchFamily="18" charset="0"/>
                <a:ea typeface="Noto Serif" panose="02020600060500020200" pitchFamily="18" charset="0"/>
                <a:cs typeface="Noto Serif" panose="02020600060500020200" pitchFamily="18" charset="0"/>
              </a:rPr>
              <a:t>To get the most out of Linux you will want to access the terminal from time to time.  To do this you will need to look for the below icon on the launch bar on the left.</a:t>
            </a:r>
          </a:p>
        </p:txBody>
      </p:sp>
      <p:pic>
        <p:nvPicPr>
          <p:cNvPr id="8" name="Picture 7"/>
          <p:cNvPicPr/>
          <p:nvPr/>
        </p:nvPicPr>
        <p:blipFill>
          <a:blip r:embed="rId4">
            <a:extLst>
              <a:ext uri="{28A0092B-C50C-407E-A947-70E740481C1C}">
                <a14:useLocalDpi xmlns:a14="http://schemas.microsoft.com/office/drawing/2010/main" val="0"/>
              </a:ext>
            </a:extLst>
          </a:blip>
          <a:srcRect/>
          <a:stretch>
            <a:fillRect/>
          </a:stretch>
        </p:blipFill>
        <p:spPr bwMode="auto">
          <a:xfrm>
            <a:off x="3698701" y="3521281"/>
            <a:ext cx="1236381" cy="1026975"/>
          </a:xfrm>
          <a:prstGeom prst="rect">
            <a:avLst/>
          </a:prstGeom>
          <a:noFill/>
          <a:ln>
            <a:noFill/>
          </a:ln>
        </p:spPr>
      </p:pic>
    </p:spTree>
    <p:extLst>
      <p:ext uri="{BB962C8B-B14F-4D97-AF65-F5344CB8AC3E}">
        <p14:creationId xmlns:p14="http://schemas.microsoft.com/office/powerpoint/2010/main" val="137942048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rotWithShape="1">
          <a:blip r:embed="rId3" cstate="print">
            <a:extLst>
              <a:ext uri="{28A0092B-C50C-407E-A947-70E740481C1C}">
                <a14:useLocalDpi xmlns:a14="http://schemas.microsoft.com/office/drawing/2010/main" val="0"/>
              </a:ext>
            </a:extLst>
          </a:blip>
          <a:srcRect r="4290"/>
          <a:stretch/>
        </p:blipFill>
        <p:spPr>
          <a:xfrm>
            <a:off x="3849" y="0"/>
            <a:ext cx="9140151" cy="6858000"/>
          </a:xfrm>
          <a:prstGeom prst="rect">
            <a:avLst/>
          </a:prstGeom>
        </p:spPr>
      </p:pic>
      <p:sp>
        <p:nvSpPr>
          <p:cNvPr id="7" name="Rectangle 6"/>
          <p:cNvSpPr/>
          <p:nvPr/>
        </p:nvSpPr>
        <p:spPr>
          <a:xfrm>
            <a:off x="6342736" y="5799876"/>
            <a:ext cx="2386013" cy="686942"/>
          </a:xfrm>
          <a:prstGeom prst="rect">
            <a:avLst/>
          </a:prstGeom>
          <a:solidFill>
            <a:srgbClr val="E2E6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Content Placeholder 2"/>
          <p:cNvSpPr txBox="1">
            <a:spLocks/>
          </p:cNvSpPr>
          <p:nvPr/>
        </p:nvSpPr>
        <p:spPr>
          <a:xfrm>
            <a:off x="6516302" y="5954384"/>
            <a:ext cx="1618259" cy="46575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sz="1050" dirty="0" smtClean="0">
                <a:latin typeface="Roboto" panose="02000000000000000000" pitchFamily="2" charset="0"/>
                <a:ea typeface="Roboto" panose="02000000000000000000" pitchFamily="2" charset="0"/>
              </a:rPr>
              <a:t>Image description Credit: photographer</a:t>
            </a:r>
            <a:endParaRPr lang="en-GB" sz="1050" dirty="0">
              <a:latin typeface="Roboto" panose="02000000000000000000" pitchFamily="2" charset="0"/>
              <a:ea typeface="Roboto" panose="02000000000000000000" pitchFamily="2" charset="0"/>
            </a:endParaRPr>
          </a:p>
        </p:txBody>
      </p:sp>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9524" y="6343650"/>
            <a:ext cx="1446579" cy="267203"/>
          </a:xfrm>
          <a:prstGeom prst="rect">
            <a:avLst/>
          </a:prstGeom>
        </p:spPr>
      </p:pic>
    </p:spTree>
    <p:extLst>
      <p:ext uri="{BB962C8B-B14F-4D97-AF65-F5344CB8AC3E}">
        <p14:creationId xmlns:p14="http://schemas.microsoft.com/office/powerpoint/2010/main" val="408837295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67716" y="710961"/>
            <a:ext cx="4294480" cy="572035"/>
          </a:xfrm>
        </p:spPr>
        <p:txBody>
          <a:bodyPr>
            <a:normAutofit fontScale="90000"/>
          </a:bodyPr>
          <a:lstStyle/>
          <a:p>
            <a:r>
              <a:rPr lang="en-GB" sz="3200" dirty="0" smtClean="0">
                <a:latin typeface="Noto Serif" panose="02020600060500020200" pitchFamily="18" charset="0"/>
                <a:ea typeface="Noto Serif" panose="02020600060500020200" pitchFamily="18" charset="0"/>
                <a:cs typeface="Noto Serif" panose="02020600060500020200" pitchFamily="18" charset="0"/>
              </a:rPr>
              <a:t>Accessing the Terminal</a:t>
            </a:r>
            <a:endParaRPr lang="en-GB" sz="3200" dirty="0">
              <a:latin typeface="Noto Serif" panose="02020600060500020200" pitchFamily="18" charset="0"/>
              <a:ea typeface="Noto Serif" panose="02020600060500020200" pitchFamily="18" charset="0"/>
              <a:cs typeface="Noto Serif" panose="02020600060500020200" pitchFamily="18" charset="0"/>
            </a:endParaRPr>
          </a:p>
        </p:txBody>
      </p:sp>
      <p:sp>
        <p:nvSpPr>
          <p:cNvPr id="3" name="Content Placeholder 2"/>
          <p:cNvSpPr>
            <a:spLocks noGrp="1"/>
          </p:cNvSpPr>
          <p:nvPr>
            <p:ph idx="1"/>
          </p:nvPr>
        </p:nvSpPr>
        <p:spPr>
          <a:xfrm>
            <a:off x="467716" y="1291616"/>
            <a:ext cx="4345686" cy="244576"/>
          </a:xfrm>
        </p:spPr>
        <p:txBody>
          <a:bodyPr>
            <a:normAutofit fontScale="92500" lnSpcReduction="20000"/>
          </a:bodyPr>
          <a:lstStyle/>
          <a:p>
            <a:pPr marL="0" indent="0">
              <a:buNone/>
            </a:pPr>
            <a:endParaRPr lang="en-GB" sz="1400" dirty="0">
              <a:latin typeface="Roboto" panose="02000000000000000000" pitchFamily="2" charset="0"/>
              <a:ea typeface="Roboto" panose="02000000000000000000" pitchFamily="2" charset="0"/>
            </a:endParaRPr>
          </a:p>
        </p:txBody>
      </p:sp>
      <p:sp>
        <p:nvSpPr>
          <p:cNvPr id="4" name="Content Placeholder 2"/>
          <p:cNvSpPr txBox="1">
            <a:spLocks/>
          </p:cNvSpPr>
          <p:nvPr/>
        </p:nvSpPr>
        <p:spPr>
          <a:xfrm>
            <a:off x="2815895" y="2523276"/>
            <a:ext cx="5369814" cy="359954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base">
              <a:buNone/>
            </a:pPr>
            <a:endParaRPr lang="en-GB" sz="1200" dirty="0"/>
          </a:p>
        </p:txBody>
      </p:sp>
      <p:sp>
        <p:nvSpPr>
          <p:cNvPr id="5" name="Rectangle 4"/>
          <p:cNvSpPr/>
          <p:nvPr/>
        </p:nvSpPr>
        <p:spPr>
          <a:xfrm>
            <a:off x="570586" y="1700453"/>
            <a:ext cx="1448409" cy="66502"/>
          </a:xfrm>
          <a:prstGeom prst="rect">
            <a:avLst/>
          </a:prstGeom>
          <a:solidFill>
            <a:srgbClr val="C61F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p:cNvSpPr/>
          <p:nvPr/>
        </p:nvSpPr>
        <p:spPr>
          <a:xfrm>
            <a:off x="467715" y="1766955"/>
            <a:ext cx="7208991" cy="369332"/>
          </a:xfrm>
          <a:prstGeom prst="rect">
            <a:avLst/>
          </a:prstGeom>
        </p:spPr>
        <p:txBody>
          <a:bodyPr wrap="square">
            <a:spAutoFit/>
          </a:bodyPr>
          <a:lstStyle/>
          <a:p>
            <a:r>
              <a:rPr lang="en-GB" dirty="0">
                <a:latin typeface="Noto Serif" panose="02020600060500020200" pitchFamily="18" charset="0"/>
                <a:ea typeface="Noto Serif" panose="02020600060500020200" pitchFamily="18" charset="0"/>
                <a:cs typeface="Noto Serif" panose="02020600060500020200" pitchFamily="18" charset="0"/>
              </a:rPr>
              <a:t>This will result in a window like this.</a:t>
            </a:r>
          </a:p>
        </p:txBody>
      </p:sp>
      <p:pic>
        <p:nvPicPr>
          <p:cNvPr id="9" name="Picture 8"/>
          <p:cNvPicPr/>
          <p:nvPr/>
        </p:nvPicPr>
        <p:blipFill>
          <a:blip r:embed="rId4">
            <a:extLst>
              <a:ext uri="{28A0092B-C50C-407E-A947-70E740481C1C}">
                <a14:useLocalDpi xmlns:a14="http://schemas.microsoft.com/office/drawing/2010/main" val="0"/>
              </a:ext>
            </a:extLst>
          </a:blip>
          <a:srcRect/>
          <a:stretch>
            <a:fillRect/>
          </a:stretch>
        </p:blipFill>
        <p:spPr bwMode="auto">
          <a:xfrm>
            <a:off x="2471624" y="2367050"/>
            <a:ext cx="6058356" cy="4196769"/>
          </a:xfrm>
          <a:prstGeom prst="rect">
            <a:avLst/>
          </a:prstGeom>
          <a:noFill/>
          <a:ln>
            <a:noFill/>
          </a:ln>
        </p:spPr>
      </p:pic>
    </p:spTree>
    <p:extLst>
      <p:ext uri="{BB962C8B-B14F-4D97-AF65-F5344CB8AC3E}">
        <p14:creationId xmlns:p14="http://schemas.microsoft.com/office/powerpoint/2010/main" val="25193427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67716" y="710961"/>
            <a:ext cx="4294480" cy="572035"/>
          </a:xfrm>
        </p:spPr>
        <p:txBody>
          <a:bodyPr>
            <a:normAutofit/>
          </a:bodyPr>
          <a:lstStyle/>
          <a:p>
            <a:r>
              <a:rPr lang="en-GB" sz="3200" dirty="0" smtClean="0">
                <a:latin typeface="Noto Serif" panose="02020600060500020200" pitchFamily="18" charset="0"/>
                <a:ea typeface="Noto Serif" panose="02020600060500020200" pitchFamily="18" charset="0"/>
                <a:cs typeface="Noto Serif" panose="02020600060500020200" pitchFamily="18" charset="0"/>
              </a:rPr>
              <a:t>The Basics</a:t>
            </a:r>
            <a:endParaRPr lang="en-GB" sz="3200" dirty="0">
              <a:latin typeface="Noto Serif" panose="02020600060500020200" pitchFamily="18" charset="0"/>
              <a:ea typeface="Noto Serif" panose="02020600060500020200" pitchFamily="18" charset="0"/>
              <a:cs typeface="Noto Serif" panose="02020600060500020200" pitchFamily="18" charset="0"/>
            </a:endParaRPr>
          </a:p>
        </p:txBody>
      </p:sp>
      <p:sp>
        <p:nvSpPr>
          <p:cNvPr id="3" name="Content Placeholder 2"/>
          <p:cNvSpPr>
            <a:spLocks noGrp="1"/>
          </p:cNvSpPr>
          <p:nvPr>
            <p:ph idx="1"/>
          </p:nvPr>
        </p:nvSpPr>
        <p:spPr>
          <a:xfrm>
            <a:off x="467716" y="1291616"/>
            <a:ext cx="4345686" cy="244576"/>
          </a:xfrm>
        </p:spPr>
        <p:txBody>
          <a:bodyPr>
            <a:normAutofit fontScale="92500" lnSpcReduction="20000"/>
          </a:bodyPr>
          <a:lstStyle/>
          <a:p>
            <a:pPr marL="0" indent="0">
              <a:buNone/>
            </a:pPr>
            <a:endParaRPr lang="en-GB" sz="1400" dirty="0">
              <a:latin typeface="Noto Serif" panose="02020600060500020200" pitchFamily="18" charset="0"/>
              <a:ea typeface="Noto Serif" panose="02020600060500020200" pitchFamily="18" charset="0"/>
              <a:cs typeface="Noto Serif" panose="02020600060500020200" pitchFamily="18" charset="0"/>
            </a:endParaRPr>
          </a:p>
        </p:txBody>
      </p:sp>
      <p:sp>
        <p:nvSpPr>
          <p:cNvPr id="4" name="Content Placeholder 2"/>
          <p:cNvSpPr txBox="1">
            <a:spLocks/>
          </p:cNvSpPr>
          <p:nvPr/>
        </p:nvSpPr>
        <p:spPr>
          <a:xfrm>
            <a:off x="2815895" y="2523276"/>
            <a:ext cx="5369814" cy="359954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base">
              <a:buNone/>
            </a:pPr>
            <a:endParaRPr lang="en-GB" sz="1200" dirty="0">
              <a:latin typeface="Noto Serif" panose="02020600060500020200" pitchFamily="18" charset="0"/>
              <a:ea typeface="Noto Serif" panose="02020600060500020200" pitchFamily="18" charset="0"/>
              <a:cs typeface="Noto Serif" panose="02020600060500020200" pitchFamily="18" charset="0"/>
            </a:endParaRPr>
          </a:p>
        </p:txBody>
      </p:sp>
      <p:sp>
        <p:nvSpPr>
          <p:cNvPr id="5" name="Rectangle 4"/>
          <p:cNvSpPr/>
          <p:nvPr/>
        </p:nvSpPr>
        <p:spPr>
          <a:xfrm>
            <a:off x="570586" y="1700453"/>
            <a:ext cx="1448409" cy="66502"/>
          </a:xfrm>
          <a:prstGeom prst="rect">
            <a:avLst/>
          </a:prstGeom>
          <a:solidFill>
            <a:srgbClr val="C61F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Noto Serif" panose="02020600060500020200" pitchFamily="18" charset="0"/>
              <a:ea typeface="Noto Serif" panose="02020600060500020200" pitchFamily="18" charset="0"/>
              <a:cs typeface="Noto Serif" panose="02020600060500020200" pitchFamily="18" charset="0"/>
            </a:endParaRPr>
          </a:p>
        </p:txBody>
      </p:sp>
      <p:sp>
        <p:nvSpPr>
          <p:cNvPr id="7" name="Rectangle 6"/>
          <p:cNvSpPr/>
          <p:nvPr/>
        </p:nvSpPr>
        <p:spPr>
          <a:xfrm>
            <a:off x="467716" y="2523276"/>
            <a:ext cx="7208991" cy="954107"/>
          </a:xfrm>
          <a:prstGeom prst="rect">
            <a:avLst/>
          </a:prstGeom>
        </p:spPr>
        <p:txBody>
          <a:bodyPr wrap="square">
            <a:spAutoFit/>
          </a:bodyPr>
          <a:lstStyle/>
          <a:p>
            <a:pPr algn="ctr"/>
            <a:r>
              <a:rPr lang="en-GB" sz="2800" b="1" u="sng" dirty="0" smtClean="0">
                <a:effectLst>
                  <a:outerShdw blurRad="38100" dist="38100" dir="2700000" algn="tl">
                    <a:srgbClr val="000000">
                      <a:alpha val="43137"/>
                    </a:srgbClr>
                  </a:outerShdw>
                </a:effectLst>
                <a:latin typeface="Noto Serif" panose="02020600060500020200" pitchFamily="18" charset="0"/>
                <a:ea typeface="Noto Serif" panose="02020600060500020200" pitchFamily="18" charset="0"/>
                <a:cs typeface="Noto Serif" panose="02020600060500020200" pitchFamily="18" charset="0"/>
              </a:rPr>
              <a:t>Basic flags, commands and getting around.</a:t>
            </a:r>
            <a:endParaRPr lang="en-GB" sz="2800" b="1" u="sng" dirty="0">
              <a:effectLst>
                <a:outerShdw blurRad="38100" dist="38100" dir="2700000" algn="tl">
                  <a:srgbClr val="000000">
                    <a:alpha val="43137"/>
                  </a:srgbClr>
                </a:outerShdw>
              </a:effectLst>
              <a:latin typeface="Noto Serif" panose="02020600060500020200" pitchFamily="18" charset="0"/>
              <a:ea typeface="Noto Serif" panose="02020600060500020200" pitchFamily="18" charset="0"/>
              <a:cs typeface="Noto Serif" panose="02020600060500020200" pitchFamily="18" charset="0"/>
            </a:endParaRPr>
          </a:p>
        </p:txBody>
      </p:sp>
    </p:spTree>
    <p:extLst>
      <p:ext uri="{BB962C8B-B14F-4D97-AF65-F5344CB8AC3E}">
        <p14:creationId xmlns:p14="http://schemas.microsoft.com/office/powerpoint/2010/main" val="112479245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67716" y="710961"/>
            <a:ext cx="4294480" cy="572035"/>
          </a:xfrm>
        </p:spPr>
        <p:txBody>
          <a:bodyPr>
            <a:normAutofit/>
          </a:bodyPr>
          <a:lstStyle/>
          <a:p>
            <a:r>
              <a:rPr lang="en-GB" sz="3200" dirty="0" smtClean="0">
                <a:latin typeface="Noto Serif" panose="02020600060500020200" pitchFamily="18" charset="0"/>
                <a:ea typeface="Noto Serif" panose="02020600060500020200" pitchFamily="18" charset="0"/>
                <a:cs typeface="Noto Serif" panose="02020600060500020200" pitchFamily="18" charset="0"/>
              </a:rPr>
              <a:t>The Basics</a:t>
            </a:r>
            <a:endParaRPr lang="en-GB" sz="3200" dirty="0">
              <a:latin typeface="Noto Serif" panose="02020600060500020200" pitchFamily="18" charset="0"/>
              <a:ea typeface="Noto Serif" panose="02020600060500020200" pitchFamily="18" charset="0"/>
              <a:cs typeface="Noto Serif" panose="02020600060500020200" pitchFamily="18" charset="0"/>
            </a:endParaRPr>
          </a:p>
        </p:txBody>
      </p:sp>
      <p:sp>
        <p:nvSpPr>
          <p:cNvPr id="3" name="Content Placeholder 2"/>
          <p:cNvSpPr>
            <a:spLocks noGrp="1"/>
          </p:cNvSpPr>
          <p:nvPr>
            <p:ph idx="1"/>
          </p:nvPr>
        </p:nvSpPr>
        <p:spPr>
          <a:xfrm>
            <a:off x="467716" y="1291616"/>
            <a:ext cx="4345686" cy="244576"/>
          </a:xfrm>
        </p:spPr>
        <p:txBody>
          <a:bodyPr>
            <a:normAutofit fontScale="92500" lnSpcReduction="20000"/>
          </a:bodyPr>
          <a:lstStyle/>
          <a:p>
            <a:pPr marL="0" indent="0">
              <a:buNone/>
            </a:pPr>
            <a:r>
              <a:rPr lang="en-GB" sz="1400" dirty="0" smtClean="0">
                <a:latin typeface="Roboto" panose="02000000000000000000" pitchFamily="2" charset="0"/>
                <a:ea typeface="Roboto" panose="02000000000000000000" pitchFamily="2" charset="0"/>
              </a:rPr>
              <a:t>Commands</a:t>
            </a:r>
            <a:endParaRPr lang="en-GB" sz="1400" dirty="0">
              <a:latin typeface="Roboto" panose="02000000000000000000" pitchFamily="2" charset="0"/>
              <a:ea typeface="Roboto" panose="02000000000000000000" pitchFamily="2" charset="0"/>
            </a:endParaRPr>
          </a:p>
        </p:txBody>
      </p:sp>
      <p:sp>
        <p:nvSpPr>
          <p:cNvPr id="4" name="Content Placeholder 2"/>
          <p:cNvSpPr txBox="1">
            <a:spLocks/>
          </p:cNvSpPr>
          <p:nvPr/>
        </p:nvSpPr>
        <p:spPr>
          <a:xfrm>
            <a:off x="2815895" y="2523276"/>
            <a:ext cx="5369814" cy="359954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base">
              <a:buNone/>
            </a:pPr>
            <a:endParaRPr lang="en-GB" sz="1200" dirty="0"/>
          </a:p>
        </p:txBody>
      </p:sp>
      <p:sp>
        <p:nvSpPr>
          <p:cNvPr id="5" name="Rectangle 4"/>
          <p:cNvSpPr/>
          <p:nvPr/>
        </p:nvSpPr>
        <p:spPr>
          <a:xfrm>
            <a:off x="570586" y="1700453"/>
            <a:ext cx="1448409" cy="66502"/>
          </a:xfrm>
          <a:prstGeom prst="rect">
            <a:avLst/>
          </a:prstGeom>
          <a:solidFill>
            <a:srgbClr val="C61F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p:cNvSpPr/>
          <p:nvPr/>
        </p:nvSpPr>
        <p:spPr>
          <a:xfrm>
            <a:off x="467716" y="2183034"/>
            <a:ext cx="7208991" cy="3539430"/>
          </a:xfrm>
          <a:prstGeom prst="rect">
            <a:avLst/>
          </a:prstGeom>
        </p:spPr>
        <p:txBody>
          <a:bodyPr wrap="square">
            <a:spAutoFit/>
          </a:bodyPr>
          <a:lstStyle/>
          <a:p>
            <a:r>
              <a:rPr lang="en-GB" sz="2800" dirty="0">
                <a:latin typeface="Noto Serif" panose="02020600060500020200" pitchFamily="18" charset="0"/>
                <a:ea typeface="Noto Serif" panose="02020600060500020200" pitchFamily="18" charset="0"/>
                <a:cs typeface="Noto Serif" panose="02020600060500020200" pitchFamily="18" charset="0"/>
              </a:rPr>
              <a:t>So now we are in the Terminal how do we get the computer to do something?  </a:t>
            </a:r>
          </a:p>
          <a:p>
            <a:endParaRPr lang="en-GB" sz="2800" dirty="0">
              <a:latin typeface="Noto Serif" panose="02020600060500020200" pitchFamily="18" charset="0"/>
              <a:ea typeface="Noto Serif" panose="02020600060500020200" pitchFamily="18" charset="0"/>
              <a:cs typeface="Noto Serif" panose="02020600060500020200" pitchFamily="18" charset="0"/>
            </a:endParaRPr>
          </a:p>
          <a:p>
            <a:r>
              <a:rPr lang="en-GB" sz="2800" dirty="0">
                <a:latin typeface="Noto Serif" panose="02020600060500020200" pitchFamily="18" charset="0"/>
                <a:ea typeface="Noto Serif" panose="02020600060500020200" pitchFamily="18" charset="0"/>
                <a:cs typeface="Noto Serif" panose="02020600060500020200" pitchFamily="18" charset="0"/>
              </a:rPr>
              <a:t>You give the computer a command.  </a:t>
            </a:r>
          </a:p>
          <a:p>
            <a:endParaRPr lang="en-GB" sz="2800" dirty="0">
              <a:latin typeface="Noto Serif" panose="02020600060500020200" pitchFamily="18" charset="0"/>
              <a:ea typeface="Noto Serif" panose="02020600060500020200" pitchFamily="18" charset="0"/>
              <a:cs typeface="Noto Serif" panose="02020600060500020200" pitchFamily="18" charset="0"/>
            </a:endParaRPr>
          </a:p>
          <a:p>
            <a:r>
              <a:rPr lang="en-GB" sz="2800" dirty="0">
                <a:latin typeface="Noto Serif" panose="02020600060500020200" pitchFamily="18" charset="0"/>
                <a:ea typeface="Noto Serif" panose="02020600060500020200" pitchFamily="18" charset="0"/>
                <a:cs typeface="Noto Serif" panose="02020600060500020200" pitchFamily="18" charset="0"/>
              </a:rPr>
              <a:t>Start with some of the informative commands then move onto navigational commands.</a:t>
            </a:r>
          </a:p>
        </p:txBody>
      </p:sp>
    </p:spTree>
    <p:extLst>
      <p:ext uri="{BB962C8B-B14F-4D97-AF65-F5344CB8AC3E}">
        <p14:creationId xmlns:p14="http://schemas.microsoft.com/office/powerpoint/2010/main" val="83066437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67716" y="710961"/>
            <a:ext cx="4294480" cy="572035"/>
          </a:xfrm>
        </p:spPr>
        <p:txBody>
          <a:bodyPr>
            <a:normAutofit/>
          </a:bodyPr>
          <a:lstStyle/>
          <a:p>
            <a:r>
              <a:rPr lang="en-GB" sz="3200" dirty="0" smtClean="0">
                <a:latin typeface="Noto Serif" panose="02020600060500020200" pitchFamily="18" charset="0"/>
                <a:ea typeface="Noto Serif" panose="02020600060500020200" pitchFamily="18" charset="0"/>
                <a:cs typeface="Noto Serif" panose="02020600060500020200" pitchFamily="18" charset="0"/>
              </a:rPr>
              <a:t>The Basics</a:t>
            </a:r>
            <a:endParaRPr lang="en-GB" sz="3200" dirty="0">
              <a:latin typeface="Noto Serif" panose="02020600060500020200" pitchFamily="18" charset="0"/>
              <a:ea typeface="Noto Serif" panose="02020600060500020200" pitchFamily="18" charset="0"/>
              <a:cs typeface="Noto Serif" panose="02020600060500020200" pitchFamily="18" charset="0"/>
            </a:endParaRPr>
          </a:p>
        </p:txBody>
      </p:sp>
      <p:sp>
        <p:nvSpPr>
          <p:cNvPr id="3" name="Content Placeholder 2"/>
          <p:cNvSpPr>
            <a:spLocks noGrp="1"/>
          </p:cNvSpPr>
          <p:nvPr>
            <p:ph idx="1"/>
          </p:nvPr>
        </p:nvSpPr>
        <p:spPr>
          <a:xfrm>
            <a:off x="467716" y="1291616"/>
            <a:ext cx="4345686" cy="244576"/>
          </a:xfrm>
        </p:spPr>
        <p:txBody>
          <a:bodyPr>
            <a:normAutofit fontScale="92500" lnSpcReduction="20000"/>
          </a:bodyPr>
          <a:lstStyle/>
          <a:p>
            <a:pPr marL="0" indent="0">
              <a:buNone/>
            </a:pPr>
            <a:r>
              <a:rPr lang="en-GB" sz="1400" dirty="0" smtClean="0">
                <a:latin typeface="Roboto" panose="02000000000000000000" pitchFamily="2" charset="0"/>
                <a:ea typeface="Roboto" panose="02000000000000000000" pitchFamily="2" charset="0"/>
              </a:rPr>
              <a:t>Commands</a:t>
            </a:r>
            <a:endParaRPr lang="en-GB" sz="1400" dirty="0">
              <a:latin typeface="Roboto" panose="02000000000000000000" pitchFamily="2" charset="0"/>
              <a:ea typeface="Roboto" panose="02000000000000000000" pitchFamily="2" charset="0"/>
            </a:endParaRPr>
          </a:p>
        </p:txBody>
      </p:sp>
      <p:sp>
        <p:nvSpPr>
          <p:cNvPr id="4" name="Content Placeholder 2"/>
          <p:cNvSpPr txBox="1">
            <a:spLocks/>
          </p:cNvSpPr>
          <p:nvPr/>
        </p:nvSpPr>
        <p:spPr>
          <a:xfrm>
            <a:off x="2815895" y="2523276"/>
            <a:ext cx="5369814" cy="359954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base">
              <a:buNone/>
            </a:pPr>
            <a:endParaRPr lang="en-GB" sz="1200" dirty="0"/>
          </a:p>
        </p:txBody>
      </p:sp>
      <p:sp>
        <p:nvSpPr>
          <p:cNvPr id="5" name="Rectangle 4"/>
          <p:cNvSpPr/>
          <p:nvPr/>
        </p:nvSpPr>
        <p:spPr>
          <a:xfrm>
            <a:off x="570586" y="1700453"/>
            <a:ext cx="1448409" cy="66502"/>
          </a:xfrm>
          <a:prstGeom prst="rect">
            <a:avLst/>
          </a:prstGeom>
          <a:solidFill>
            <a:srgbClr val="C61F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aphicFrame>
        <p:nvGraphicFramePr>
          <p:cNvPr id="8" name="Content Placeholder 7"/>
          <p:cNvGraphicFramePr>
            <a:graphicFrameLocks/>
          </p:cNvGraphicFramePr>
          <p:nvPr>
            <p:extLst>
              <p:ext uri="{D42A27DB-BD31-4B8C-83A1-F6EECF244321}">
                <p14:modId xmlns:p14="http://schemas.microsoft.com/office/powerpoint/2010/main" val="3881140885"/>
              </p:ext>
            </p:extLst>
          </p:nvPr>
        </p:nvGraphicFramePr>
        <p:xfrm>
          <a:off x="0" y="1849536"/>
          <a:ext cx="9144000" cy="4366705"/>
        </p:xfrm>
        <a:graphic>
          <a:graphicData uri="http://schemas.openxmlformats.org/drawingml/2006/table">
            <a:tbl>
              <a:tblPr firstRow="1" bandRow="1">
                <a:tableStyleId>{5C22544A-7EE6-4342-B048-85BDC9FD1C3A}</a:tableStyleId>
              </a:tblPr>
              <a:tblGrid>
                <a:gridCol w="2148425"/>
                <a:gridCol w="6995575"/>
              </a:tblGrid>
              <a:tr h="315165">
                <a:tc>
                  <a:txBody>
                    <a:bodyPr/>
                    <a:lstStyle/>
                    <a:p>
                      <a:r>
                        <a:rPr lang="en-GB" sz="1800" dirty="0" smtClean="0">
                          <a:latin typeface="Noto Serif" panose="02020600060500020200" pitchFamily="18" charset="0"/>
                          <a:ea typeface="Noto Serif" panose="02020600060500020200" pitchFamily="18" charset="0"/>
                          <a:cs typeface="Noto Serif" panose="02020600060500020200" pitchFamily="18" charset="0"/>
                        </a:rPr>
                        <a:t>Command</a:t>
                      </a:r>
                      <a:endParaRPr lang="en-GB" sz="1800" dirty="0">
                        <a:latin typeface="Noto Serif" panose="02020600060500020200" pitchFamily="18" charset="0"/>
                        <a:ea typeface="Noto Serif" panose="02020600060500020200" pitchFamily="18" charset="0"/>
                        <a:cs typeface="Noto Serif" panose="02020600060500020200" pitchFamily="18" charset="0"/>
                      </a:endParaRPr>
                    </a:p>
                  </a:txBody>
                  <a:tcPr/>
                </a:tc>
                <a:tc>
                  <a:txBody>
                    <a:bodyPr/>
                    <a:lstStyle/>
                    <a:p>
                      <a:r>
                        <a:rPr lang="en-GB" sz="1800" dirty="0" smtClean="0">
                          <a:latin typeface="Noto Serif" panose="02020600060500020200" pitchFamily="18" charset="0"/>
                          <a:ea typeface="Noto Serif" panose="02020600060500020200" pitchFamily="18" charset="0"/>
                          <a:cs typeface="Noto Serif" panose="02020600060500020200" pitchFamily="18" charset="0"/>
                        </a:rPr>
                        <a:t>Details</a:t>
                      </a:r>
                      <a:endParaRPr lang="en-GB" sz="1800" dirty="0">
                        <a:latin typeface="Noto Serif" panose="02020600060500020200" pitchFamily="18" charset="0"/>
                        <a:ea typeface="Noto Serif" panose="02020600060500020200" pitchFamily="18" charset="0"/>
                        <a:cs typeface="Noto Serif" panose="02020600060500020200" pitchFamily="18" charset="0"/>
                      </a:endParaRPr>
                    </a:p>
                  </a:txBody>
                  <a:tcPr/>
                </a:tc>
              </a:tr>
              <a:tr h="554691">
                <a:tc>
                  <a:txBody>
                    <a:bodyPr/>
                    <a:lstStyle/>
                    <a:p>
                      <a:r>
                        <a:rPr lang="en-GB" sz="1600" dirty="0" smtClean="0">
                          <a:latin typeface="Noto Serif" panose="02020600060500020200" pitchFamily="18" charset="0"/>
                          <a:ea typeface="Noto Serif" panose="02020600060500020200" pitchFamily="18" charset="0"/>
                          <a:cs typeface="Noto Serif" panose="02020600060500020200" pitchFamily="18" charset="0"/>
                        </a:rPr>
                        <a:t>who</a:t>
                      </a:r>
                      <a:endParaRPr lang="en-GB" sz="1600" dirty="0">
                        <a:latin typeface="Noto Serif" panose="02020600060500020200" pitchFamily="18" charset="0"/>
                        <a:ea typeface="Noto Serif" panose="02020600060500020200" pitchFamily="18" charset="0"/>
                        <a:cs typeface="Noto Serif" panose="02020600060500020200" pitchFamily="18" charset="0"/>
                      </a:endParaRP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GB" sz="1600" b="0" kern="1200" dirty="0" smtClean="0">
                          <a:solidFill>
                            <a:schemeClr val="tx1"/>
                          </a:solidFill>
                          <a:effectLst/>
                          <a:latin typeface="Noto Serif" panose="02020600060500020200" pitchFamily="18" charset="0"/>
                          <a:ea typeface="Noto Serif" panose="02020600060500020200" pitchFamily="18" charset="0"/>
                          <a:cs typeface="Noto Serif" panose="02020600060500020200" pitchFamily="18" charset="0"/>
                        </a:rPr>
                        <a:t>This will display information about who is logged on, both yourself and others</a:t>
                      </a:r>
                      <a:r>
                        <a:rPr lang="en-GB" sz="1600" kern="1200" dirty="0" smtClean="0">
                          <a:solidFill>
                            <a:schemeClr val="dk1"/>
                          </a:solidFill>
                          <a:effectLst/>
                          <a:latin typeface="Noto Serif" panose="02020600060500020200" pitchFamily="18" charset="0"/>
                          <a:ea typeface="Noto Serif" panose="02020600060500020200" pitchFamily="18" charset="0"/>
                          <a:cs typeface="Noto Serif" panose="02020600060500020200" pitchFamily="18" charset="0"/>
                        </a:rPr>
                        <a:t>.</a:t>
                      </a:r>
                    </a:p>
                  </a:txBody>
                  <a:tcPr/>
                </a:tc>
              </a:tr>
              <a:tr h="315165">
                <a:tc>
                  <a:txBody>
                    <a:bodyPr/>
                    <a:lstStyle/>
                    <a:p>
                      <a:r>
                        <a:rPr lang="en-GB" sz="1600" dirty="0" err="1" smtClean="0">
                          <a:latin typeface="Noto Serif" panose="02020600060500020200" pitchFamily="18" charset="0"/>
                          <a:ea typeface="Noto Serif" panose="02020600060500020200" pitchFamily="18" charset="0"/>
                          <a:cs typeface="Noto Serif" panose="02020600060500020200" pitchFamily="18" charset="0"/>
                        </a:rPr>
                        <a:t>whoami</a:t>
                      </a:r>
                      <a:endParaRPr lang="en-GB" sz="1600" dirty="0">
                        <a:latin typeface="Noto Serif" panose="02020600060500020200" pitchFamily="18" charset="0"/>
                        <a:ea typeface="Noto Serif" panose="02020600060500020200" pitchFamily="18" charset="0"/>
                        <a:cs typeface="Noto Serif" panose="02020600060500020200" pitchFamily="18" charset="0"/>
                      </a:endParaRP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GB" sz="1600" dirty="0" smtClean="0">
                          <a:effectLst/>
                          <a:latin typeface="Noto Serif" panose="02020600060500020200" pitchFamily="18" charset="0"/>
                          <a:ea typeface="Noto Serif" panose="02020600060500020200" pitchFamily="18" charset="0"/>
                          <a:cs typeface="Noto Serif" panose="02020600060500020200" pitchFamily="18" charset="0"/>
                        </a:rPr>
                        <a:t>This will display information about the current user i.e. You!</a:t>
                      </a:r>
                    </a:p>
                  </a:txBody>
                  <a:tcPr/>
                </a:tc>
              </a:tr>
              <a:tr h="1033743">
                <a:tc>
                  <a:txBody>
                    <a:bodyPr/>
                    <a:lstStyle/>
                    <a:p>
                      <a:r>
                        <a:rPr lang="en-GB" sz="1600" dirty="0" err="1" smtClean="0">
                          <a:latin typeface="Noto Serif" panose="02020600060500020200" pitchFamily="18" charset="0"/>
                          <a:ea typeface="Noto Serif" panose="02020600060500020200" pitchFamily="18" charset="0"/>
                          <a:cs typeface="Noto Serif" panose="02020600060500020200" pitchFamily="18" charset="0"/>
                        </a:rPr>
                        <a:t>ls</a:t>
                      </a:r>
                      <a:endParaRPr lang="en-GB" sz="1600" dirty="0">
                        <a:latin typeface="Noto Serif" panose="02020600060500020200" pitchFamily="18" charset="0"/>
                        <a:ea typeface="Noto Serif" panose="02020600060500020200" pitchFamily="18" charset="0"/>
                        <a:cs typeface="Noto Serif" panose="02020600060500020200" pitchFamily="18" charset="0"/>
                      </a:endParaRP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GB" sz="1600" dirty="0" err="1" smtClean="0">
                          <a:effectLst/>
                          <a:latin typeface="Noto Serif" panose="02020600060500020200" pitchFamily="18" charset="0"/>
                          <a:ea typeface="Noto Serif" panose="02020600060500020200" pitchFamily="18" charset="0"/>
                          <a:cs typeface="Noto Serif" panose="02020600060500020200" pitchFamily="18" charset="0"/>
                        </a:rPr>
                        <a:t>ls</a:t>
                      </a:r>
                      <a:r>
                        <a:rPr lang="en-GB" sz="1600" dirty="0" smtClean="0">
                          <a:effectLst/>
                          <a:latin typeface="Noto Serif" panose="02020600060500020200" pitchFamily="18" charset="0"/>
                          <a:ea typeface="Noto Serif" panose="02020600060500020200" pitchFamily="18" charset="0"/>
                          <a:cs typeface="Noto Serif" panose="02020600060500020200" pitchFamily="18" charset="0"/>
                        </a:rPr>
                        <a:t> is short hand for </a:t>
                      </a:r>
                      <a:r>
                        <a:rPr lang="en-GB" sz="1600" dirty="0" err="1" smtClean="0">
                          <a:effectLst/>
                          <a:latin typeface="Noto Serif" panose="02020600060500020200" pitchFamily="18" charset="0"/>
                          <a:ea typeface="Noto Serif" panose="02020600060500020200" pitchFamily="18" charset="0"/>
                          <a:cs typeface="Noto Serif" panose="02020600060500020200" pitchFamily="18" charset="0"/>
                        </a:rPr>
                        <a:t>LiSt</a:t>
                      </a:r>
                      <a:r>
                        <a:rPr lang="en-GB" sz="1600" dirty="0" smtClean="0">
                          <a:effectLst/>
                          <a:latin typeface="Noto Serif" panose="02020600060500020200" pitchFamily="18" charset="0"/>
                          <a:ea typeface="Noto Serif" panose="02020600060500020200" pitchFamily="18" charset="0"/>
                          <a:cs typeface="Noto Serif" panose="02020600060500020200" pitchFamily="18" charset="0"/>
                        </a:rPr>
                        <a:t>.  It will display all the visible files and sub directories within the directory that you are currently in.  The files will be listed alphabetically by default but this can be altered with flags.</a:t>
                      </a:r>
                    </a:p>
                  </a:txBody>
                  <a:tcPr/>
                </a:tc>
              </a:tr>
              <a:tr h="833192">
                <a:tc>
                  <a:txBody>
                    <a:bodyPr/>
                    <a:lstStyle/>
                    <a:p>
                      <a:r>
                        <a:rPr lang="en-GB" sz="1600" dirty="0" err="1" smtClean="0">
                          <a:latin typeface="Noto Serif" panose="02020600060500020200" pitchFamily="18" charset="0"/>
                          <a:ea typeface="Noto Serif" panose="02020600060500020200" pitchFamily="18" charset="0"/>
                          <a:cs typeface="Noto Serif" panose="02020600060500020200" pitchFamily="18" charset="0"/>
                        </a:rPr>
                        <a:t>pwd</a:t>
                      </a:r>
                      <a:endParaRPr lang="en-GB" sz="1600" dirty="0">
                        <a:latin typeface="Noto Serif" panose="02020600060500020200" pitchFamily="18" charset="0"/>
                        <a:ea typeface="Noto Serif" panose="02020600060500020200" pitchFamily="18" charset="0"/>
                        <a:cs typeface="Noto Serif" panose="02020600060500020200" pitchFamily="18" charset="0"/>
                      </a:endParaRPr>
                    </a:p>
                  </a:txBody>
                  <a:tcPr/>
                </a:tc>
                <a:tc>
                  <a:txBody>
                    <a:bodyPr/>
                    <a:lstStyle/>
                    <a:p>
                      <a:pPr>
                        <a:lnSpc>
                          <a:spcPct val="107000"/>
                        </a:lnSpc>
                        <a:spcAft>
                          <a:spcPts val="0"/>
                        </a:spcAft>
                      </a:pPr>
                      <a:r>
                        <a:rPr lang="en-GB" sz="1600" dirty="0" smtClean="0">
                          <a:effectLst/>
                          <a:latin typeface="Noto Serif" panose="02020600060500020200" pitchFamily="18" charset="0"/>
                          <a:ea typeface="Noto Serif" panose="02020600060500020200" pitchFamily="18" charset="0"/>
                          <a:cs typeface="Noto Serif" panose="02020600060500020200" pitchFamily="18" charset="0"/>
                        </a:rPr>
                        <a:t>This will Print the Working Directory. A fancy way of asking the computer to display information about where you are and what directory you are currently working in.</a:t>
                      </a:r>
                      <a:endParaRPr lang="en-GB" sz="1600" dirty="0">
                        <a:effectLst/>
                        <a:latin typeface="Noto Serif" panose="02020600060500020200" pitchFamily="18" charset="0"/>
                        <a:ea typeface="Noto Serif" panose="02020600060500020200" pitchFamily="18" charset="0"/>
                        <a:cs typeface="Noto Serif" panose="02020600060500020200" pitchFamily="18" charset="0"/>
                      </a:endParaRPr>
                    </a:p>
                  </a:txBody>
                  <a:tcPr/>
                </a:tc>
              </a:tr>
              <a:tr h="554691">
                <a:tc>
                  <a:txBody>
                    <a:bodyPr/>
                    <a:lstStyle/>
                    <a:p>
                      <a:r>
                        <a:rPr lang="en-GB" sz="1600" dirty="0" smtClean="0">
                          <a:latin typeface="Noto Serif" panose="02020600060500020200" pitchFamily="18" charset="0"/>
                          <a:ea typeface="Noto Serif" panose="02020600060500020200" pitchFamily="18" charset="0"/>
                          <a:cs typeface="Noto Serif" panose="02020600060500020200" pitchFamily="18" charset="0"/>
                        </a:rPr>
                        <a:t>apropos </a:t>
                      </a:r>
                      <a:r>
                        <a:rPr lang="en-GB" sz="1600" i="1" dirty="0" smtClean="0">
                          <a:latin typeface="Noto Serif" panose="02020600060500020200" pitchFamily="18" charset="0"/>
                          <a:ea typeface="Noto Serif" panose="02020600060500020200" pitchFamily="18" charset="0"/>
                          <a:cs typeface="Noto Serif" panose="02020600060500020200" pitchFamily="18" charset="0"/>
                        </a:rPr>
                        <a:t>Keyword</a:t>
                      </a:r>
                      <a:endParaRPr lang="en-GB" sz="1600" i="1" dirty="0">
                        <a:latin typeface="Noto Serif" panose="02020600060500020200" pitchFamily="18" charset="0"/>
                        <a:ea typeface="Noto Serif" panose="02020600060500020200" pitchFamily="18" charset="0"/>
                        <a:cs typeface="Noto Serif" panose="02020600060500020200" pitchFamily="18" charset="0"/>
                      </a:endParaRP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GB" sz="1600" dirty="0" smtClean="0">
                          <a:effectLst/>
                          <a:latin typeface="Noto Serif" panose="02020600060500020200" pitchFamily="18" charset="0"/>
                          <a:ea typeface="Noto Serif" panose="02020600060500020200" pitchFamily="18" charset="0"/>
                          <a:cs typeface="Noto Serif" panose="02020600060500020200" pitchFamily="18" charset="0"/>
                        </a:rPr>
                        <a:t>This command followed by a keyword will provide you with information on commands that are related to that keyword.</a:t>
                      </a:r>
                    </a:p>
                  </a:txBody>
                  <a:tcPr/>
                </a:tc>
              </a:tr>
              <a:tr h="554691">
                <a:tc>
                  <a:txBody>
                    <a:bodyPr/>
                    <a:lstStyle/>
                    <a:p>
                      <a:r>
                        <a:rPr lang="en-GB" sz="1600" dirty="0" smtClean="0">
                          <a:latin typeface="Noto Serif" panose="02020600060500020200" pitchFamily="18" charset="0"/>
                          <a:ea typeface="Noto Serif" panose="02020600060500020200" pitchFamily="18" charset="0"/>
                          <a:cs typeface="Noto Serif" panose="02020600060500020200" pitchFamily="18" charset="0"/>
                        </a:rPr>
                        <a:t>man </a:t>
                      </a:r>
                      <a:r>
                        <a:rPr lang="en-GB" sz="1600" i="1" dirty="0" smtClean="0">
                          <a:latin typeface="Noto Serif" panose="02020600060500020200" pitchFamily="18" charset="0"/>
                          <a:ea typeface="Noto Serif" panose="02020600060500020200" pitchFamily="18" charset="0"/>
                          <a:cs typeface="Noto Serif" panose="02020600060500020200" pitchFamily="18" charset="0"/>
                        </a:rPr>
                        <a:t>Command</a:t>
                      </a:r>
                      <a:endParaRPr lang="en-GB" sz="1600" i="1" dirty="0">
                        <a:latin typeface="Noto Serif" panose="02020600060500020200" pitchFamily="18" charset="0"/>
                        <a:ea typeface="Noto Serif" panose="02020600060500020200" pitchFamily="18" charset="0"/>
                        <a:cs typeface="Noto Serif" panose="02020600060500020200" pitchFamily="18" charset="0"/>
                      </a:endParaRP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GB" sz="1600" dirty="0" smtClean="0">
                          <a:effectLst/>
                          <a:latin typeface="Noto Serif" panose="02020600060500020200" pitchFamily="18" charset="0"/>
                          <a:ea typeface="Noto Serif" panose="02020600060500020200" pitchFamily="18" charset="0"/>
                          <a:cs typeface="Noto Serif" panose="02020600060500020200" pitchFamily="18" charset="0"/>
                        </a:rPr>
                        <a:t>This will provide you with the electronic</a:t>
                      </a:r>
                      <a:r>
                        <a:rPr lang="en-GB" sz="1600" baseline="0" dirty="0" smtClean="0">
                          <a:effectLst/>
                          <a:latin typeface="Noto Serif" panose="02020600060500020200" pitchFamily="18" charset="0"/>
                          <a:ea typeface="Noto Serif" panose="02020600060500020200" pitchFamily="18" charset="0"/>
                          <a:cs typeface="Noto Serif" panose="02020600060500020200" pitchFamily="18" charset="0"/>
                        </a:rPr>
                        <a:t> </a:t>
                      </a:r>
                      <a:r>
                        <a:rPr lang="en-GB" sz="1600" dirty="0" smtClean="0">
                          <a:effectLst/>
                          <a:latin typeface="Noto Serif" panose="02020600060500020200" pitchFamily="18" charset="0"/>
                          <a:ea typeface="Noto Serif" panose="02020600060500020200" pitchFamily="18" charset="0"/>
                          <a:cs typeface="Noto Serif" panose="02020600060500020200" pitchFamily="18" charset="0"/>
                        </a:rPr>
                        <a:t>manual for the given command.</a:t>
                      </a:r>
                    </a:p>
                  </a:txBody>
                  <a:tcPr/>
                </a:tc>
              </a:tr>
            </a:tbl>
          </a:graphicData>
        </a:graphic>
      </p:graphicFrame>
    </p:spTree>
    <p:extLst>
      <p:ext uri="{BB962C8B-B14F-4D97-AF65-F5344CB8AC3E}">
        <p14:creationId xmlns:p14="http://schemas.microsoft.com/office/powerpoint/2010/main" val="273850764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67716" y="710961"/>
            <a:ext cx="4294480" cy="572035"/>
          </a:xfrm>
        </p:spPr>
        <p:txBody>
          <a:bodyPr>
            <a:normAutofit/>
          </a:bodyPr>
          <a:lstStyle/>
          <a:p>
            <a:r>
              <a:rPr lang="en-GB" sz="3200" dirty="0" smtClean="0">
                <a:latin typeface="Noto Serif" panose="02020600060500020200" pitchFamily="18" charset="0"/>
                <a:ea typeface="Noto Serif" panose="02020600060500020200" pitchFamily="18" charset="0"/>
                <a:cs typeface="Noto Serif" panose="02020600060500020200" pitchFamily="18" charset="0"/>
              </a:rPr>
              <a:t>The Basics</a:t>
            </a:r>
            <a:endParaRPr lang="en-GB" sz="3200" dirty="0">
              <a:latin typeface="Noto Serif" panose="02020600060500020200" pitchFamily="18" charset="0"/>
              <a:ea typeface="Noto Serif" panose="02020600060500020200" pitchFamily="18" charset="0"/>
              <a:cs typeface="Noto Serif" panose="02020600060500020200" pitchFamily="18" charset="0"/>
            </a:endParaRPr>
          </a:p>
        </p:txBody>
      </p:sp>
      <p:sp>
        <p:nvSpPr>
          <p:cNvPr id="3" name="Content Placeholder 2"/>
          <p:cNvSpPr>
            <a:spLocks noGrp="1"/>
          </p:cNvSpPr>
          <p:nvPr>
            <p:ph idx="1"/>
          </p:nvPr>
        </p:nvSpPr>
        <p:spPr>
          <a:xfrm>
            <a:off x="467716" y="1291616"/>
            <a:ext cx="4345686" cy="244576"/>
          </a:xfrm>
        </p:spPr>
        <p:txBody>
          <a:bodyPr>
            <a:normAutofit fontScale="92500" lnSpcReduction="20000"/>
          </a:bodyPr>
          <a:lstStyle/>
          <a:p>
            <a:pPr marL="0" indent="0">
              <a:buNone/>
            </a:pPr>
            <a:r>
              <a:rPr lang="en-GB" sz="1400" dirty="0" smtClean="0">
                <a:latin typeface="Roboto" panose="02000000000000000000" pitchFamily="2" charset="0"/>
                <a:ea typeface="Roboto" panose="02000000000000000000" pitchFamily="2" charset="0"/>
              </a:rPr>
              <a:t>Commands</a:t>
            </a:r>
            <a:endParaRPr lang="en-GB" sz="1400" dirty="0">
              <a:latin typeface="Roboto" panose="02000000000000000000" pitchFamily="2" charset="0"/>
              <a:ea typeface="Roboto" panose="02000000000000000000" pitchFamily="2" charset="0"/>
            </a:endParaRPr>
          </a:p>
        </p:txBody>
      </p:sp>
      <p:sp>
        <p:nvSpPr>
          <p:cNvPr id="4" name="Content Placeholder 2"/>
          <p:cNvSpPr txBox="1">
            <a:spLocks/>
          </p:cNvSpPr>
          <p:nvPr/>
        </p:nvSpPr>
        <p:spPr>
          <a:xfrm>
            <a:off x="2815895" y="2523276"/>
            <a:ext cx="5369814" cy="359954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base">
              <a:buNone/>
            </a:pPr>
            <a:endParaRPr lang="en-GB" sz="1200" dirty="0"/>
          </a:p>
        </p:txBody>
      </p:sp>
      <p:sp>
        <p:nvSpPr>
          <p:cNvPr id="5" name="Rectangle 4"/>
          <p:cNvSpPr/>
          <p:nvPr/>
        </p:nvSpPr>
        <p:spPr>
          <a:xfrm>
            <a:off x="570586" y="1700453"/>
            <a:ext cx="1448409" cy="66502"/>
          </a:xfrm>
          <a:prstGeom prst="rect">
            <a:avLst/>
          </a:prstGeom>
          <a:solidFill>
            <a:srgbClr val="C61F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p:cNvSpPr/>
          <p:nvPr/>
        </p:nvSpPr>
        <p:spPr>
          <a:xfrm>
            <a:off x="467716" y="1931216"/>
            <a:ext cx="7208991" cy="3416320"/>
          </a:xfrm>
          <a:prstGeom prst="rect">
            <a:avLst/>
          </a:prstGeom>
        </p:spPr>
        <p:txBody>
          <a:bodyPr wrap="square">
            <a:spAutoFit/>
          </a:bodyPr>
          <a:lstStyle/>
          <a:p>
            <a:r>
              <a:rPr lang="en-GB" sz="2400" b="1" i="1" dirty="0">
                <a:latin typeface="Noto Serif" panose="02020600060500020200" pitchFamily="18" charset="0"/>
                <a:ea typeface="Noto Serif" panose="02020600060500020200" pitchFamily="18" charset="0"/>
                <a:cs typeface="Noto Serif" panose="02020600060500020200" pitchFamily="18" charset="0"/>
              </a:rPr>
              <a:t>man</a:t>
            </a:r>
            <a:r>
              <a:rPr lang="en-GB" sz="2400" i="1" dirty="0">
                <a:latin typeface="Noto Serif" panose="02020600060500020200" pitchFamily="18" charset="0"/>
                <a:ea typeface="Noto Serif" panose="02020600060500020200" pitchFamily="18" charset="0"/>
                <a:cs typeface="Noto Serif" panose="02020600060500020200" pitchFamily="18" charset="0"/>
              </a:rPr>
              <a:t> Command</a:t>
            </a:r>
          </a:p>
          <a:p>
            <a:endParaRPr lang="en-GB" sz="2400" i="1" dirty="0">
              <a:latin typeface="Noto Serif" panose="02020600060500020200" pitchFamily="18" charset="0"/>
              <a:ea typeface="Noto Serif" panose="02020600060500020200" pitchFamily="18" charset="0"/>
              <a:cs typeface="Noto Serif" panose="02020600060500020200" pitchFamily="18" charset="0"/>
            </a:endParaRPr>
          </a:p>
          <a:p>
            <a:r>
              <a:rPr lang="en-GB" sz="2400" dirty="0">
                <a:latin typeface="Noto Serif" panose="02020600060500020200" pitchFamily="18" charset="0"/>
                <a:ea typeface="Noto Serif" panose="02020600060500020200" pitchFamily="18" charset="0"/>
                <a:cs typeface="Noto Serif" panose="02020600060500020200" pitchFamily="18" charset="0"/>
              </a:rPr>
              <a:t>When you get stuck with a command then </a:t>
            </a:r>
            <a:r>
              <a:rPr lang="en-GB" sz="2400" i="1" dirty="0">
                <a:latin typeface="Noto Serif" panose="02020600060500020200" pitchFamily="18" charset="0"/>
                <a:ea typeface="Noto Serif" panose="02020600060500020200" pitchFamily="18" charset="0"/>
                <a:cs typeface="Noto Serif" panose="02020600060500020200" pitchFamily="18" charset="0"/>
              </a:rPr>
              <a:t>man </a:t>
            </a:r>
            <a:r>
              <a:rPr lang="en-GB" sz="2400" dirty="0">
                <a:latin typeface="Noto Serif" panose="02020600060500020200" pitchFamily="18" charset="0"/>
                <a:ea typeface="Noto Serif" panose="02020600060500020200" pitchFamily="18" charset="0"/>
                <a:cs typeface="Noto Serif" panose="02020600060500020200" pitchFamily="18" charset="0"/>
              </a:rPr>
              <a:t>is your friend.  Its manual pages display a description, instructions of its use and how all the flags will interact with this command.</a:t>
            </a:r>
          </a:p>
          <a:p>
            <a:endParaRPr lang="en-GB" sz="2400" dirty="0">
              <a:latin typeface="Noto Serif" panose="02020600060500020200" pitchFamily="18" charset="0"/>
              <a:ea typeface="Noto Serif" panose="02020600060500020200" pitchFamily="18" charset="0"/>
              <a:cs typeface="Noto Serif" panose="02020600060500020200" pitchFamily="18" charset="0"/>
            </a:endParaRPr>
          </a:p>
          <a:p>
            <a:r>
              <a:rPr lang="en-GB" sz="2400" i="1" dirty="0">
                <a:latin typeface="Noto Serif" panose="02020600060500020200" pitchFamily="18" charset="0"/>
                <a:ea typeface="Noto Serif" panose="02020600060500020200" pitchFamily="18" charset="0"/>
                <a:cs typeface="Noto Serif" panose="02020600060500020200" pitchFamily="18" charset="0"/>
              </a:rPr>
              <a:t>man ls – </a:t>
            </a:r>
            <a:r>
              <a:rPr lang="en-GB" sz="2400" dirty="0">
                <a:latin typeface="Noto Serif" panose="02020600060500020200" pitchFamily="18" charset="0"/>
                <a:ea typeface="Noto Serif" panose="02020600060500020200" pitchFamily="18" charset="0"/>
                <a:cs typeface="Noto Serif" panose="02020600060500020200" pitchFamily="18" charset="0"/>
              </a:rPr>
              <a:t>this will provide you with the manual for the ls command as displayed below.</a:t>
            </a:r>
          </a:p>
        </p:txBody>
      </p:sp>
    </p:spTree>
    <p:extLst>
      <p:ext uri="{BB962C8B-B14F-4D97-AF65-F5344CB8AC3E}">
        <p14:creationId xmlns:p14="http://schemas.microsoft.com/office/powerpoint/2010/main" val="173118661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9097</TotalTime>
  <Words>2002</Words>
  <Application>Microsoft Office PowerPoint</Application>
  <PresentationFormat>On-screen Show (4:3)</PresentationFormat>
  <Paragraphs>282</Paragraphs>
  <Slides>40</Slides>
  <Notes>37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40</vt:i4>
      </vt:variant>
    </vt:vector>
  </HeadingPairs>
  <TitlesOfParts>
    <vt:vector size="47" baseType="lpstr">
      <vt:lpstr>Arial</vt:lpstr>
      <vt:lpstr>Calibri</vt:lpstr>
      <vt:lpstr>Calibri Light</vt:lpstr>
      <vt:lpstr>Noto Serif</vt:lpstr>
      <vt:lpstr>Roboto</vt:lpstr>
      <vt:lpstr>Times New Roman</vt:lpstr>
      <vt:lpstr>Office Theme</vt:lpstr>
      <vt:lpstr>PowerPoint Presentation</vt:lpstr>
      <vt:lpstr>A Basic Introduction to the Linux Commandline</vt:lpstr>
      <vt:lpstr>Hubble Bubble</vt:lpstr>
      <vt:lpstr>Accessing the Terminal</vt:lpstr>
      <vt:lpstr>Accessing the Terminal</vt:lpstr>
      <vt:lpstr>The Basics</vt:lpstr>
      <vt:lpstr>The Basics</vt:lpstr>
      <vt:lpstr>The Basics</vt:lpstr>
      <vt:lpstr>The Basics</vt:lpstr>
      <vt:lpstr>The Basics</vt:lpstr>
      <vt:lpstr>The Basics</vt:lpstr>
      <vt:lpstr>The Basics</vt:lpstr>
      <vt:lpstr>The Basics</vt:lpstr>
      <vt:lpstr>The Basics</vt:lpstr>
      <vt:lpstr>The Basics</vt:lpstr>
      <vt:lpstr>The Basics</vt:lpstr>
      <vt:lpstr>The Basics</vt:lpstr>
      <vt:lpstr>The Basics</vt:lpstr>
      <vt:lpstr>The Basics</vt:lpstr>
      <vt:lpstr>The Basics</vt:lpstr>
      <vt:lpstr>The Basics</vt:lpstr>
      <vt:lpstr>The Basics</vt:lpstr>
      <vt:lpstr>The Basics</vt:lpstr>
      <vt:lpstr>The Basics</vt:lpstr>
      <vt:lpstr>The Basics</vt:lpstr>
      <vt:lpstr>The Basics</vt:lpstr>
      <vt:lpstr>The Basics</vt:lpstr>
      <vt:lpstr>The Basics</vt:lpstr>
      <vt:lpstr>The Basics</vt:lpstr>
      <vt:lpstr>The Basics</vt:lpstr>
      <vt:lpstr>The Basics</vt:lpstr>
      <vt:lpstr>The Basics</vt:lpstr>
      <vt:lpstr>The Basics</vt:lpstr>
      <vt:lpstr>The Basics</vt:lpstr>
      <vt:lpstr>The Basics</vt:lpstr>
      <vt:lpstr>The Basics</vt:lpstr>
      <vt:lpstr>The Basics</vt:lpstr>
      <vt:lpstr>The Summary</vt:lpstr>
      <vt:lpstr>The Summary</vt:lpstr>
      <vt:lpstr>PowerPoint Presentation</vt:lpstr>
    </vt:vector>
  </TitlesOfParts>
  <Company>NBI</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Chris Bennett (TGAC)</dc:creator>
  <cp:lastModifiedBy>Paul Yorke (TGAC)</cp:lastModifiedBy>
  <cp:revision>23</cp:revision>
  <dcterms:created xsi:type="dcterms:W3CDTF">2016-06-20T10:33:10Z</dcterms:created>
  <dcterms:modified xsi:type="dcterms:W3CDTF">2016-07-26T12:58:09Z</dcterms:modified>
</cp:coreProperties>
</file>